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45"/>
  </p:notesMasterIdLst>
  <p:sldIdLst>
    <p:sldId id="256" r:id="rId5"/>
    <p:sldId id="434" r:id="rId6"/>
    <p:sldId id="311" r:id="rId7"/>
    <p:sldId id="342" r:id="rId8"/>
    <p:sldId id="349" r:id="rId9"/>
    <p:sldId id="393" r:id="rId10"/>
    <p:sldId id="392" r:id="rId11"/>
    <p:sldId id="415" r:id="rId12"/>
    <p:sldId id="375" r:id="rId13"/>
    <p:sldId id="382" r:id="rId14"/>
    <p:sldId id="383" r:id="rId15"/>
    <p:sldId id="384" r:id="rId16"/>
    <p:sldId id="385" r:id="rId17"/>
    <p:sldId id="386" r:id="rId18"/>
    <p:sldId id="435" r:id="rId19"/>
    <p:sldId id="387" r:id="rId20"/>
    <p:sldId id="399" r:id="rId21"/>
    <p:sldId id="423" r:id="rId22"/>
    <p:sldId id="401" r:id="rId23"/>
    <p:sldId id="419" r:id="rId24"/>
    <p:sldId id="397" r:id="rId25"/>
    <p:sldId id="421" r:id="rId26"/>
    <p:sldId id="389" r:id="rId27"/>
    <p:sldId id="412" r:id="rId28"/>
    <p:sldId id="430" r:id="rId29"/>
    <p:sldId id="425" r:id="rId30"/>
    <p:sldId id="427" r:id="rId31"/>
    <p:sldId id="433" r:id="rId32"/>
    <p:sldId id="310" r:id="rId33"/>
    <p:sldId id="270" r:id="rId34"/>
    <p:sldId id="418" r:id="rId35"/>
    <p:sldId id="388" r:id="rId36"/>
    <p:sldId id="402" r:id="rId37"/>
    <p:sldId id="420" r:id="rId38"/>
    <p:sldId id="398" r:id="rId39"/>
    <p:sldId id="422" r:id="rId40"/>
    <p:sldId id="390" r:id="rId41"/>
    <p:sldId id="426" r:id="rId42"/>
    <p:sldId id="428" r:id="rId43"/>
    <p:sldId id="429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yCY3QvcDSMGYfv49RtG8Kw==" hashData="3W/giveDxpmvEotTdG2vEIhT7NuSXAnTxlIgiuRt9huTo/jXTG9O8QeaJRzlHtS8QWPjrNKYSAsAg0ikZi7Jgw=="/>
  <p:extLst>
    <p:ext uri="{521415D9-36F7-43E2-AB2F-B90AF26B5E84}">
      <p14:sectionLst xmlns:p14="http://schemas.microsoft.com/office/powerpoint/2010/main">
        <p14:section name="Introduction" id="{EFFE3E3C-BA52-4764-A324-A6E4E5199D80}">
          <p14:sldIdLst>
            <p14:sldId id="256"/>
            <p14:sldId id="434"/>
          </p14:sldIdLst>
        </p14:section>
        <p14:section name="Overview &amp; objectives" id="{2AF4E993-76CA-47AF-9ECD-5BB738C138EE}">
          <p14:sldIdLst>
            <p14:sldId id="311"/>
            <p14:sldId id="342"/>
          </p14:sldIdLst>
        </p14:section>
        <p14:section name="Part I" id="{AAC44846-4E9E-481D-AD2E-FDCE4F0F1F1E}">
          <p14:sldIdLst>
            <p14:sldId id="349"/>
            <p14:sldId id="393"/>
          </p14:sldIdLst>
        </p14:section>
        <p14:section name="Part II" id="{197C6707-7918-4D3D-96B3-43AB5EA18B73}">
          <p14:sldIdLst>
            <p14:sldId id="392"/>
            <p14:sldId id="415"/>
            <p14:sldId id="375"/>
            <p14:sldId id="382"/>
            <p14:sldId id="383"/>
            <p14:sldId id="384"/>
            <p14:sldId id="385"/>
            <p14:sldId id="386"/>
            <p14:sldId id="435"/>
            <p14:sldId id="387"/>
            <p14:sldId id="399"/>
            <p14:sldId id="423"/>
            <p14:sldId id="401"/>
            <p14:sldId id="419"/>
            <p14:sldId id="397"/>
            <p14:sldId id="421"/>
          </p14:sldIdLst>
        </p14:section>
        <p14:section name="Part III" id="{35066947-EAE5-43C6-969B-B82AA13639D0}">
          <p14:sldIdLst>
            <p14:sldId id="389"/>
            <p14:sldId id="412"/>
            <p14:sldId id="430"/>
            <p14:sldId id="425"/>
            <p14:sldId id="427"/>
          </p14:sldIdLst>
        </p14:section>
        <p14:section name="Summary &amp; Take home messages" id="{B09160E1-5B7E-4F9B-98D4-2EAEE74822BC}">
          <p14:sldIdLst>
            <p14:sldId id="433"/>
          </p14:sldIdLst>
        </p14:section>
        <p14:section name="Further reading &amp; next steps" id="{8733404B-67AE-41D0-A42D-A87AC23D758E}">
          <p14:sldIdLst>
            <p14:sldId id="310"/>
            <p14:sldId id="270"/>
          </p14:sldIdLst>
        </p14:section>
        <p14:section name="Annex I: Examples of NbS co-deployment" id="{0D5D9A91-A961-FD47-A781-2C5B672ABFB5}">
          <p14:sldIdLst>
            <p14:sldId id="418"/>
            <p14:sldId id="388"/>
            <p14:sldId id="402"/>
            <p14:sldId id="420"/>
            <p14:sldId id="398"/>
            <p14:sldId id="422"/>
          </p14:sldIdLst>
        </p14:section>
        <p14:section name="Annex II: Examples of NbS perfomance measurement and monitoring" id="{8314687D-87CD-094A-944A-8A3F2FFB2248}">
          <p14:sldIdLst>
            <p14:sldId id="390"/>
            <p14:sldId id="426"/>
            <p14:sldId id="428"/>
            <p14:sldId id="4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D1AAC8-AED0-1BBF-31BC-71D3ED83267C}" name="Esmee Kooijman" initials="EK" userId="S::kooijmae@tcd.ie::b899e8fb-b3e5-4e16-a4fd-b1ceffd7514c" providerId="AD"/>
  <p188:author id="{8BDE91D5-1A70-FE78-FD88-26AB7553B2CF}" name="esmeekooijman@gmail.com" initials="es" userId="S::esmeekooijman_gmail.com#ext#@liveunibo.onmicrosoft.com::b24d9cb8-400c-4fe0-b66a-75e09a4db6d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ini Katriina (LUKE)" initials="S(" lastIdx="1" clrIdx="0">
    <p:extLst>
      <p:ext uri="{19B8F6BF-5375-455C-9EA6-DF929625EA0E}">
        <p15:presenceInfo xmlns:p15="http://schemas.microsoft.com/office/powerpoint/2012/main" userId="S::katriina.soini_luke.fi#ext#@liveunibo.onmicrosoft.com::570496f0-d5de-44b8-b8b0-b908b83e87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C549"/>
    <a:srgbClr val="47CFFF"/>
    <a:srgbClr val="B5EBFF"/>
    <a:srgbClr val="F09400"/>
    <a:srgbClr val="4D71BE"/>
    <a:srgbClr val="4DC68D"/>
    <a:srgbClr val="70AD47"/>
    <a:srgbClr val="5B9BD5"/>
    <a:srgbClr val="FCCDAE"/>
    <a:srgbClr val="8DC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73"/>
    <p:restoredTop sz="66690"/>
  </p:normalViewPr>
  <p:slideViewPr>
    <p:cSldViewPr snapToGrid="0">
      <p:cViewPr varScale="1">
        <p:scale>
          <a:sx n="80" d="100"/>
          <a:sy n="80" d="100"/>
        </p:scale>
        <p:origin x="1144" y="176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DEC175-1A8C-4F93-B03F-F9AD87048B7D}" type="doc">
      <dgm:prSet loTypeId="urn:microsoft.com/office/officeart/2005/8/layout/process2" loCatId="process" qsTypeId="urn:microsoft.com/office/officeart/2005/8/quickstyle/simple1" qsCatId="simple" csTypeId="urn:microsoft.com/office/officeart/2005/8/colors/colorful5" csCatId="colorful" phldr="1"/>
      <dgm:spPr/>
    </dgm:pt>
    <dgm:pt modelId="{E2E9BAB5-2DA7-4368-91B3-1051E2B6846D}">
      <dgm:prSet phldrT="[Text]" phldr="0"/>
      <dgm:spPr/>
      <dgm:t>
        <a:bodyPr/>
        <a:lstStyle/>
        <a:p>
          <a:pPr rtl="0"/>
          <a:r>
            <a:rPr lang="en-US" b="1">
              <a:latin typeface="Lato"/>
              <a:ea typeface="Lato"/>
              <a:cs typeface="Lato"/>
            </a:rPr>
            <a:t>Problem identification</a:t>
          </a:r>
        </a:p>
      </dgm:t>
    </dgm:pt>
    <dgm:pt modelId="{0F2F8620-C03C-48F6-8593-D945561C828E}" type="parTrans" cxnId="{365F0E96-B453-4DC2-8B6B-85B3427D0C45}">
      <dgm:prSet/>
      <dgm:spPr/>
      <dgm:t>
        <a:bodyPr/>
        <a:lstStyle/>
        <a:p>
          <a:endParaRPr lang="en-US" b="1"/>
        </a:p>
      </dgm:t>
    </dgm:pt>
    <dgm:pt modelId="{6AFA6117-F2A7-4C88-A366-C0796E89AB0A}" type="sibTrans" cxnId="{365F0E96-B453-4DC2-8B6B-85B3427D0C45}">
      <dgm:prSet/>
      <dgm:spPr/>
      <dgm:t>
        <a:bodyPr/>
        <a:lstStyle/>
        <a:p>
          <a:endParaRPr lang="en-US" b="1"/>
        </a:p>
      </dgm:t>
    </dgm:pt>
    <dgm:pt modelId="{919A9483-06D5-4314-BB9B-D4FEABB5E966}">
      <dgm:prSet phldrT="[Text]"/>
      <dgm:spPr/>
      <dgm:t>
        <a:bodyPr/>
        <a:lstStyle/>
        <a:p>
          <a:pPr rtl="0"/>
          <a:r>
            <a:rPr lang="en-US" b="1" err="1">
              <a:latin typeface="Lato"/>
              <a:ea typeface="Lato"/>
              <a:cs typeface="Lato"/>
            </a:rPr>
            <a:t>NbS</a:t>
          </a:r>
          <a:r>
            <a:rPr lang="en-US" b="1">
              <a:latin typeface="Lato"/>
              <a:ea typeface="Lato"/>
              <a:cs typeface="Lato"/>
            </a:rPr>
            <a:t> selection</a:t>
          </a:r>
        </a:p>
      </dgm:t>
    </dgm:pt>
    <dgm:pt modelId="{8391CDCC-518B-4FFC-85D5-C43326F1E4FE}" type="parTrans" cxnId="{CCDFB3F1-9088-4C91-9D12-7F5B314B050D}">
      <dgm:prSet/>
      <dgm:spPr/>
      <dgm:t>
        <a:bodyPr/>
        <a:lstStyle/>
        <a:p>
          <a:endParaRPr lang="en-US" b="1"/>
        </a:p>
      </dgm:t>
    </dgm:pt>
    <dgm:pt modelId="{F4922113-49EB-47AD-A1DB-5E3208754A9E}" type="sibTrans" cxnId="{CCDFB3F1-9088-4C91-9D12-7F5B314B050D}">
      <dgm:prSet/>
      <dgm:spPr/>
      <dgm:t>
        <a:bodyPr/>
        <a:lstStyle/>
        <a:p>
          <a:endParaRPr lang="en-US" b="1"/>
        </a:p>
      </dgm:t>
    </dgm:pt>
    <dgm:pt modelId="{A907A895-F8A5-4FA7-8C0F-9E2A220731D7}">
      <dgm:prSet phldrT="[Text]"/>
      <dgm:spPr/>
      <dgm:t>
        <a:bodyPr/>
        <a:lstStyle/>
        <a:p>
          <a:pPr rtl="0"/>
          <a:r>
            <a:rPr lang="en-US" b="1">
              <a:latin typeface="Lato"/>
              <a:ea typeface="Lato"/>
              <a:cs typeface="Lato"/>
            </a:rPr>
            <a:t>NbS co-deployment</a:t>
          </a:r>
        </a:p>
      </dgm:t>
    </dgm:pt>
    <dgm:pt modelId="{5799C5BB-0954-47AC-A2EB-C35412C39311}" type="parTrans" cxnId="{5D65AE48-045C-4C9B-98DE-779F3B66CB27}">
      <dgm:prSet/>
      <dgm:spPr/>
      <dgm:t>
        <a:bodyPr/>
        <a:lstStyle/>
        <a:p>
          <a:endParaRPr lang="en-US" b="1"/>
        </a:p>
      </dgm:t>
    </dgm:pt>
    <dgm:pt modelId="{52F96CAF-185B-4207-8295-82F862639E9A}" type="sibTrans" cxnId="{5D65AE48-045C-4C9B-98DE-779F3B66CB27}">
      <dgm:prSet/>
      <dgm:spPr/>
      <dgm:t>
        <a:bodyPr/>
        <a:lstStyle/>
        <a:p>
          <a:endParaRPr lang="en-US" b="1"/>
        </a:p>
      </dgm:t>
    </dgm:pt>
    <dgm:pt modelId="{8979B90D-233D-4695-9283-CC20A6635533}" type="pres">
      <dgm:prSet presAssocID="{EEDEC175-1A8C-4F93-B03F-F9AD87048B7D}" presName="linearFlow" presStyleCnt="0">
        <dgm:presLayoutVars>
          <dgm:resizeHandles val="exact"/>
        </dgm:presLayoutVars>
      </dgm:prSet>
      <dgm:spPr/>
    </dgm:pt>
    <dgm:pt modelId="{4AD98243-2E8A-4003-8CDE-38832334A5A1}" type="pres">
      <dgm:prSet presAssocID="{E2E9BAB5-2DA7-4368-91B3-1051E2B6846D}" presName="node" presStyleLbl="node1" presStyleIdx="0" presStyleCnt="3">
        <dgm:presLayoutVars>
          <dgm:bulletEnabled val="1"/>
        </dgm:presLayoutVars>
      </dgm:prSet>
      <dgm:spPr/>
    </dgm:pt>
    <dgm:pt modelId="{7E906BD6-E5E7-4194-8970-28024DAE3A5F}" type="pres">
      <dgm:prSet presAssocID="{6AFA6117-F2A7-4C88-A366-C0796E89AB0A}" presName="sibTrans" presStyleLbl="sibTrans2D1" presStyleIdx="0" presStyleCnt="2"/>
      <dgm:spPr/>
    </dgm:pt>
    <dgm:pt modelId="{D7874D2F-D5C9-4AAA-A79F-D14B9ED0042D}" type="pres">
      <dgm:prSet presAssocID="{6AFA6117-F2A7-4C88-A366-C0796E89AB0A}" presName="connectorText" presStyleLbl="sibTrans2D1" presStyleIdx="0" presStyleCnt="2"/>
      <dgm:spPr/>
    </dgm:pt>
    <dgm:pt modelId="{2B73B487-3A03-4A63-A6A5-6E3487B93AE8}" type="pres">
      <dgm:prSet presAssocID="{919A9483-06D5-4314-BB9B-D4FEABB5E966}" presName="node" presStyleLbl="node1" presStyleIdx="1" presStyleCnt="3">
        <dgm:presLayoutVars>
          <dgm:bulletEnabled val="1"/>
        </dgm:presLayoutVars>
      </dgm:prSet>
      <dgm:spPr/>
    </dgm:pt>
    <dgm:pt modelId="{644E3D31-B9C4-4548-A0C9-B9843F5E20F2}" type="pres">
      <dgm:prSet presAssocID="{F4922113-49EB-47AD-A1DB-5E3208754A9E}" presName="sibTrans" presStyleLbl="sibTrans2D1" presStyleIdx="1" presStyleCnt="2"/>
      <dgm:spPr/>
    </dgm:pt>
    <dgm:pt modelId="{558740AD-8A33-44CA-A9D6-CEE1DDE54BE6}" type="pres">
      <dgm:prSet presAssocID="{F4922113-49EB-47AD-A1DB-5E3208754A9E}" presName="connectorText" presStyleLbl="sibTrans2D1" presStyleIdx="1" presStyleCnt="2"/>
      <dgm:spPr/>
    </dgm:pt>
    <dgm:pt modelId="{51B2593C-1259-44A9-A03A-FE29E58B6F86}" type="pres">
      <dgm:prSet presAssocID="{A907A895-F8A5-4FA7-8C0F-9E2A220731D7}" presName="node" presStyleLbl="node1" presStyleIdx="2" presStyleCnt="3">
        <dgm:presLayoutVars>
          <dgm:bulletEnabled val="1"/>
        </dgm:presLayoutVars>
      </dgm:prSet>
      <dgm:spPr/>
    </dgm:pt>
  </dgm:ptLst>
  <dgm:cxnLst>
    <dgm:cxn modelId="{5D65AE48-045C-4C9B-98DE-779F3B66CB27}" srcId="{EEDEC175-1A8C-4F93-B03F-F9AD87048B7D}" destId="{A907A895-F8A5-4FA7-8C0F-9E2A220731D7}" srcOrd="2" destOrd="0" parTransId="{5799C5BB-0954-47AC-A2EB-C35412C39311}" sibTransId="{52F96CAF-185B-4207-8295-82F862639E9A}"/>
    <dgm:cxn modelId="{DA673B4A-CCCF-460B-B48A-131F1BD2B3C2}" type="presOf" srcId="{6AFA6117-F2A7-4C88-A366-C0796E89AB0A}" destId="{7E906BD6-E5E7-4194-8970-28024DAE3A5F}" srcOrd="0" destOrd="0" presId="urn:microsoft.com/office/officeart/2005/8/layout/process2"/>
    <dgm:cxn modelId="{B7AE895C-7B1F-4617-B07E-29C169897365}" type="presOf" srcId="{E2E9BAB5-2DA7-4368-91B3-1051E2B6846D}" destId="{4AD98243-2E8A-4003-8CDE-38832334A5A1}" srcOrd="0" destOrd="0" presId="urn:microsoft.com/office/officeart/2005/8/layout/process2"/>
    <dgm:cxn modelId="{C076DB71-75C0-4BC3-B368-E682AB1360EB}" type="presOf" srcId="{A907A895-F8A5-4FA7-8C0F-9E2A220731D7}" destId="{51B2593C-1259-44A9-A03A-FE29E58B6F86}" srcOrd="0" destOrd="0" presId="urn:microsoft.com/office/officeart/2005/8/layout/process2"/>
    <dgm:cxn modelId="{2A3E6C87-BC18-4F05-BD5D-B6CDC5A322D0}" type="presOf" srcId="{F4922113-49EB-47AD-A1DB-5E3208754A9E}" destId="{558740AD-8A33-44CA-A9D6-CEE1DDE54BE6}" srcOrd="1" destOrd="0" presId="urn:microsoft.com/office/officeart/2005/8/layout/process2"/>
    <dgm:cxn modelId="{365F0E96-B453-4DC2-8B6B-85B3427D0C45}" srcId="{EEDEC175-1A8C-4F93-B03F-F9AD87048B7D}" destId="{E2E9BAB5-2DA7-4368-91B3-1051E2B6846D}" srcOrd="0" destOrd="0" parTransId="{0F2F8620-C03C-48F6-8593-D945561C828E}" sibTransId="{6AFA6117-F2A7-4C88-A366-C0796E89AB0A}"/>
    <dgm:cxn modelId="{D2EB9D9C-D58B-4214-8514-D893A2B7F84E}" type="presOf" srcId="{F4922113-49EB-47AD-A1DB-5E3208754A9E}" destId="{644E3D31-B9C4-4548-A0C9-B9843F5E20F2}" srcOrd="0" destOrd="0" presId="urn:microsoft.com/office/officeart/2005/8/layout/process2"/>
    <dgm:cxn modelId="{31047AB7-247F-4E0D-B21C-71700A731DB7}" type="presOf" srcId="{EEDEC175-1A8C-4F93-B03F-F9AD87048B7D}" destId="{8979B90D-233D-4695-9283-CC20A6635533}" srcOrd="0" destOrd="0" presId="urn:microsoft.com/office/officeart/2005/8/layout/process2"/>
    <dgm:cxn modelId="{E632D2C4-CBED-4F33-A4DD-CBE860069C5D}" type="presOf" srcId="{919A9483-06D5-4314-BB9B-D4FEABB5E966}" destId="{2B73B487-3A03-4A63-A6A5-6E3487B93AE8}" srcOrd="0" destOrd="0" presId="urn:microsoft.com/office/officeart/2005/8/layout/process2"/>
    <dgm:cxn modelId="{C5C611E3-2D91-4480-919E-7728EBF5558D}" type="presOf" srcId="{6AFA6117-F2A7-4C88-A366-C0796E89AB0A}" destId="{D7874D2F-D5C9-4AAA-A79F-D14B9ED0042D}" srcOrd="1" destOrd="0" presId="urn:microsoft.com/office/officeart/2005/8/layout/process2"/>
    <dgm:cxn modelId="{CCDFB3F1-9088-4C91-9D12-7F5B314B050D}" srcId="{EEDEC175-1A8C-4F93-B03F-F9AD87048B7D}" destId="{919A9483-06D5-4314-BB9B-D4FEABB5E966}" srcOrd="1" destOrd="0" parTransId="{8391CDCC-518B-4FFC-85D5-C43326F1E4FE}" sibTransId="{F4922113-49EB-47AD-A1DB-5E3208754A9E}"/>
    <dgm:cxn modelId="{C86C45C8-54CA-47AC-9046-F6204E914A2F}" type="presParOf" srcId="{8979B90D-233D-4695-9283-CC20A6635533}" destId="{4AD98243-2E8A-4003-8CDE-38832334A5A1}" srcOrd="0" destOrd="0" presId="urn:microsoft.com/office/officeart/2005/8/layout/process2"/>
    <dgm:cxn modelId="{CFF5D7F8-09E1-4C20-BF96-3A5EABF8B69B}" type="presParOf" srcId="{8979B90D-233D-4695-9283-CC20A6635533}" destId="{7E906BD6-E5E7-4194-8970-28024DAE3A5F}" srcOrd="1" destOrd="0" presId="urn:microsoft.com/office/officeart/2005/8/layout/process2"/>
    <dgm:cxn modelId="{5345C3E0-CF5A-464F-A116-93B937D5B181}" type="presParOf" srcId="{7E906BD6-E5E7-4194-8970-28024DAE3A5F}" destId="{D7874D2F-D5C9-4AAA-A79F-D14B9ED0042D}" srcOrd="0" destOrd="0" presId="urn:microsoft.com/office/officeart/2005/8/layout/process2"/>
    <dgm:cxn modelId="{99E60512-4178-4B27-BF62-4632FFFFB8C9}" type="presParOf" srcId="{8979B90D-233D-4695-9283-CC20A6635533}" destId="{2B73B487-3A03-4A63-A6A5-6E3487B93AE8}" srcOrd="2" destOrd="0" presId="urn:microsoft.com/office/officeart/2005/8/layout/process2"/>
    <dgm:cxn modelId="{614C2B4F-7DEA-4FD1-AC24-E57B6AF15421}" type="presParOf" srcId="{8979B90D-233D-4695-9283-CC20A6635533}" destId="{644E3D31-B9C4-4548-A0C9-B9843F5E20F2}" srcOrd="3" destOrd="0" presId="urn:microsoft.com/office/officeart/2005/8/layout/process2"/>
    <dgm:cxn modelId="{0ACBDEA6-3E59-4239-B7FE-2C5E50DDE29C}" type="presParOf" srcId="{644E3D31-B9C4-4548-A0C9-B9843F5E20F2}" destId="{558740AD-8A33-44CA-A9D6-CEE1DDE54BE6}" srcOrd="0" destOrd="0" presId="urn:microsoft.com/office/officeart/2005/8/layout/process2"/>
    <dgm:cxn modelId="{3379FA14-C307-457C-ADF8-00565F795429}" type="presParOf" srcId="{8979B90D-233D-4695-9283-CC20A6635533}" destId="{51B2593C-1259-44A9-A03A-FE29E58B6F86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98243-2E8A-4003-8CDE-38832334A5A1}">
      <dsp:nvSpPr>
        <dsp:cNvPr id="0" name=""/>
        <dsp:cNvSpPr/>
      </dsp:nvSpPr>
      <dsp:spPr>
        <a:xfrm>
          <a:off x="2198870" y="0"/>
          <a:ext cx="2307168" cy="6081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Lato"/>
              <a:ea typeface="Lato"/>
              <a:cs typeface="Lato"/>
            </a:rPr>
            <a:t>Problem identification</a:t>
          </a:r>
        </a:p>
      </dsp:txBody>
      <dsp:txXfrm>
        <a:off x="2216682" y="17812"/>
        <a:ext cx="2271544" cy="572525"/>
      </dsp:txXfrm>
    </dsp:sp>
    <dsp:sp modelId="{7E906BD6-E5E7-4194-8970-28024DAE3A5F}">
      <dsp:nvSpPr>
        <dsp:cNvPr id="0" name=""/>
        <dsp:cNvSpPr/>
      </dsp:nvSpPr>
      <dsp:spPr>
        <a:xfrm rot="5400000">
          <a:off x="3238426" y="623353"/>
          <a:ext cx="228056" cy="273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/>
        </a:p>
      </dsp:txBody>
      <dsp:txXfrm rot="-5400000">
        <a:off x="3270354" y="646159"/>
        <a:ext cx="164201" cy="159639"/>
      </dsp:txXfrm>
    </dsp:sp>
    <dsp:sp modelId="{2B73B487-3A03-4A63-A6A5-6E3487B93AE8}">
      <dsp:nvSpPr>
        <dsp:cNvPr id="0" name=""/>
        <dsp:cNvSpPr/>
      </dsp:nvSpPr>
      <dsp:spPr>
        <a:xfrm>
          <a:off x="2198870" y="912224"/>
          <a:ext cx="2307168" cy="608149"/>
        </a:xfrm>
        <a:prstGeom prst="roundRect">
          <a:avLst>
            <a:gd name="adj" fmla="val 1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err="1">
              <a:latin typeface="Lato"/>
              <a:ea typeface="Lato"/>
              <a:cs typeface="Lato"/>
            </a:rPr>
            <a:t>NbS</a:t>
          </a:r>
          <a:r>
            <a:rPr lang="en-US" sz="1700" b="1" kern="1200">
              <a:latin typeface="Lato"/>
              <a:ea typeface="Lato"/>
              <a:cs typeface="Lato"/>
            </a:rPr>
            <a:t> selection</a:t>
          </a:r>
        </a:p>
      </dsp:txBody>
      <dsp:txXfrm>
        <a:off x="2216682" y="930036"/>
        <a:ext cx="2271544" cy="572525"/>
      </dsp:txXfrm>
    </dsp:sp>
    <dsp:sp modelId="{644E3D31-B9C4-4548-A0C9-B9843F5E20F2}">
      <dsp:nvSpPr>
        <dsp:cNvPr id="0" name=""/>
        <dsp:cNvSpPr/>
      </dsp:nvSpPr>
      <dsp:spPr>
        <a:xfrm rot="5400000">
          <a:off x="3238426" y="1535578"/>
          <a:ext cx="228056" cy="2736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b="1" kern="1200"/>
        </a:p>
      </dsp:txBody>
      <dsp:txXfrm rot="-5400000">
        <a:off x="3270354" y="1558384"/>
        <a:ext cx="164201" cy="159639"/>
      </dsp:txXfrm>
    </dsp:sp>
    <dsp:sp modelId="{51B2593C-1259-44A9-A03A-FE29E58B6F86}">
      <dsp:nvSpPr>
        <dsp:cNvPr id="0" name=""/>
        <dsp:cNvSpPr/>
      </dsp:nvSpPr>
      <dsp:spPr>
        <a:xfrm>
          <a:off x="2198870" y="1824449"/>
          <a:ext cx="2307168" cy="608149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Lato"/>
              <a:ea typeface="Lato"/>
              <a:cs typeface="Lato"/>
            </a:rPr>
            <a:t>NbS co-deployment</a:t>
          </a:r>
        </a:p>
      </dsp:txBody>
      <dsp:txXfrm>
        <a:off x="2216682" y="1842261"/>
        <a:ext cx="2271544" cy="5725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66F71-EEE8-469E-9DC3-5F10EF053E08}" type="datetimeFigureOut">
              <a:t>11/4/22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79B1B-EC0D-4C76-81FD-7AAED1DE532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9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i="1" dirty="0"/>
              <a:t>Disclaimers: </a:t>
            </a:r>
            <a:endParaRPr lang="en-US" dirty="0"/>
          </a:p>
          <a:p>
            <a:pPr>
              <a:defRPr/>
            </a:pPr>
            <a:r>
              <a:rPr lang="en-US" i="1" dirty="0"/>
              <a:t>- The information, photos, figures and data used are created in the OPERANDUM project, unless another source is mentioned. </a:t>
            </a:r>
            <a:endParaRPr lang="en-US" dirty="0"/>
          </a:p>
          <a:p>
            <a:pPr>
              <a:defRPr/>
            </a:pPr>
            <a:r>
              <a:rPr lang="en-US" i="1" dirty="0"/>
              <a:t>- Editable versions of all training units are available upon request. Please contact OPERANDUM by filling out the contact form on the website: https://</a:t>
            </a:r>
            <a:r>
              <a:rPr lang="en-US" i="1" dirty="0" err="1"/>
              <a:t>www.operandum-project.eu</a:t>
            </a:r>
            <a:r>
              <a:rPr lang="en-US" i="1" dirty="0"/>
              <a:t>/contact/ </a:t>
            </a:r>
          </a:p>
          <a:p>
            <a:endParaRPr lang="en-US" i="1" dirty="0">
              <a:cs typeface="Calibri"/>
            </a:endParaRPr>
          </a:p>
          <a:p>
            <a:endParaRPr lang="en-US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77278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ea typeface="Calibri" panose="020F0502020204030204" pitchFamily="34" charset="0"/>
              </a:rPr>
              <a:t>Activities</a:t>
            </a:r>
            <a:r>
              <a:rPr lang="en-GB" sz="1200" dirty="0">
                <a:effectLst/>
                <a:ea typeface="Calibri" panose="020F0502020204030204" pitchFamily="34" charset="0"/>
              </a:rPr>
              <a:t> oriented to gain insights and understanding into the context and into the </a:t>
            </a:r>
            <a:r>
              <a:rPr lang="en-GB" sz="1200" dirty="0">
                <a:ea typeface="Calibri" panose="020F0502020204030204" pitchFamily="34" charset="0"/>
              </a:rPr>
              <a:t>hydro-meteorological hazards:</a:t>
            </a:r>
            <a:endParaRPr lang="en-GB" sz="1200" dirty="0">
              <a:effectLst/>
              <a:ea typeface="Calibri" panose="020F0502020204030204" pitchFamily="34" charset="0"/>
            </a:endParaRPr>
          </a:p>
          <a:p>
            <a:endParaRPr lang="en-GB" sz="1200" dirty="0">
              <a:ea typeface="Calibri" panose="020F0502020204030204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sz="1200" dirty="0">
                <a:ea typeface="Calibri" panose="020F0502020204030204" pitchFamily="34" charset="0"/>
              </a:rPr>
              <a:t>Site </a:t>
            </a:r>
            <a:r>
              <a:rPr lang="en-GB" sz="1200" dirty="0">
                <a:effectLst/>
                <a:ea typeface="Calibri" panose="020F0502020204030204" pitchFamily="34" charset="0"/>
              </a:rPr>
              <a:t>investigation</a:t>
            </a:r>
            <a:r>
              <a:rPr lang="en-GB" sz="1200" dirty="0">
                <a:ea typeface="Calibri" panose="020F0502020204030204" pitchFamily="34" charset="0"/>
              </a:rPr>
              <a:t> </a:t>
            </a:r>
            <a:endParaRPr lang="en-GB" sz="1200" dirty="0">
              <a:effectLst/>
              <a:ea typeface="Calibri" panose="020F0502020204030204" pitchFamily="34" charset="0"/>
              <a:cs typeface="Calibri" panose="020F0502020204030204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endParaRPr lang="en-GB" sz="1200" dirty="0">
              <a:ea typeface="Calibri" panose="020F0502020204030204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sz="1200" dirty="0">
                <a:ea typeface="Calibri" panose="020F0502020204030204" pitchFamily="34" charset="0"/>
              </a:rPr>
              <a:t>Data-rich </a:t>
            </a:r>
            <a:r>
              <a:rPr lang="en-GB" sz="1200" dirty="0">
                <a:effectLst/>
                <a:ea typeface="Calibri" panose="020F0502020204030204" pitchFamily="34" charset="0"/>
              </a:rPr>
              <a:t>fieldwork campaigns characterising the socio-ecological context of the site (e.g., stakeholder surveys; measurement of HMHs variables/drivers</a:t>
            </a:r>
            <a:r>
              <a:rPr lang="en-GB" sz="1200" dirty="0">
                <a:ea typeface="Calibri" panose="020F0502020204030204" pitchFamily="34" charset="0"/>
              </a:rPr>
              <a:t>). </a:t>
            </a:r>
            <a:endParaRPr lang="en-GB" sz="1200" dirty="0">
              <a:effectLst/>
              <a:ea typeface="Calibri" panose="020F0502020204030204" pitchFamily="34" charset="0"/>
              <a:cs typeface="Calibri" panose="020F0502020204030204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endParaRPr lang="en-GB" sz="1200" dirty="0">
              <a:ea typeface="Calibri" panose="020F0502020204030204" pitchFamily="34" charset="0"/>
              <a:cs typeface="Calibri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sz="1200" dirty="0">
                <a:ea typeface="Calibri" panose="020F0502020204030204" pitchFamily="34" charset="0"/>
              </a:rPr>
              <a:t>Observational</a:t>
            </a:r>
            <a:r>
              <a:rPr lang="en-GB" sz="1200" dirty="0">
                <a:effectLst/>
                <a:ea typeface="Calibri" panose="020F0502020204030204" pitchFamily="34" charset="0"/>
              </a:rPr>
              <a:t> approaches (e.g., water colour and turbidity as a proxy for eutrophication; site visits to assess the location, size, and nature of landslides).</a:t>
            </a:r>
            <a:endParaRPr lang="en-GB" sz="1200" dirty="0">
              <a:effectLst/>
              <a:ea typeface="Calibri" panose="020F0502020204030204" pitchFamily="34" charset="0"/>
              <a:cs typeface="Calibri" panose="020F050202020403020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085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effectLst/>
                <a:latin typeface="Lato"/>
                <a:ea typeface="Calibri" panose="020F0502020204030204" pitchFamily="34" charset="0"/>
                <a:cs typeface="Lato"/>
              </a:rPr>
              <a:t>Investigation of the HMHs enabled the OALs to identify and gain understanding of the HMH drivers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 </a:t>
            </a:r>
            <a:r>
              <a:rPr lang="en-GB" dirty="0">
                <a:effectLst/>
                <a:latin typeface="Lato"/>
                <a:ea typeface="Calibri" panose="020F0502020204030204" pitchFamily="34" charset="0"/>
                <a:cs typeface="Lato"/>
              </a:rPr>
              <a:t>-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 </a:t>
            </a:r>
            <a:r>
              <a:rPr lang="en-GB" dirty="0">
                <a:effectLst/>
                <a:latin typeface="Lato"/>
                <a:ea typeface="Calibri" panose="020F0502020204030204" pitchFamily="34" charset="0"/>
                <a:cs typeface="Lato"/>
              </a:rPr>
              <a:t>i.e., key step in the process of identifying solutions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.</a:t>
            </a:r>
            <a:endParaRPr lang="en-GB" dirty="0">
              <a:latin typeface="Calibri"/>
              <a:ea typeface="Lato"/>
              <a:cs typeface="Lato"/>
            </a:endParaRPr>
          </a:p>
          <a:p>
            <a:endParaRPr lang="en-GB" sz="1200" dirty="0">
              <a:effectLst/>
              <a:latin typeface="Lato"/>
              <a:ea typeface="Calibri" panose="020F0502020204030204" pitchFamily="34" charset="0"/>
              <a:cs typeface="Lato"/>
            </a:endParaRPr>
          </a:p>
          <a:p>
            <a:r>
              <a:rPr lang="en-GB" sz="1200" dirty="0">
                <a:effectLst/>
                <a:latin typeface="Lato"/>
                <a:ea typeface="Calibri" panose="020F0502020204030204" pitchFamily="34" charset="0"/>
                <a:cs typeface="Lato"/>
              </a:rPr>
              <a:t>HMH investigation: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 </a:t>
            </a:r>
            <a:endParaRPr lang="en-GB" sz="1200" dirty="0">
              <a:effectLst/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endParaRPr lang="en-GB" dirty="0"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Analysis</a:t>
            </a:r>
            <a:r>
              <a:rPr lang="en-GB" sz="1200" dirty="0">
                <a:effectLst/>
                <a:latin typeface="Lato"/>
                <a:ea typeface="Calibri" panose="020F0502020204030204" pitchFamily="34" charset="0"/>
                <a:cs typeface="Lato"/>
              </a:rPr>
              <a:t> of past hazard events - often recalled and recorded by community members and were then corroborated with articles in news archives and databases.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 </a:t>
            </a:r>
            <a:endParaRPr lang="en-GB" sz="1200" dirty="0">
              <a:effectLst/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endParaRPr lang="en-GB" dirty="0"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r>
              <a:rPr lang="en-GB" sz="1200" dirty="0">
                <a:effectLst/>
                <a:latin typeface="Lato"/>
                <a:ea typeface="Calibri" panose="020F0502020204030204" pitchFamily="34" charset="0"/>
                <a:cs typeface="Lato"/>
              </a:rPr>
              <a:t>HMHs compared against the relevant existing meteorological records to understand the severity and recurrence of the HMHs</a:t>
            </a: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endParaRPr lang="en-GB" dirty="0"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C</a:t>
            </a:r>
            <a:r>
              <a:rPr lang="en-GB" sz="1200" dirty="0">
                <a:effectLst/>
                <a:latin typeface="Lato"/>
                <a:ea typeface="Calibri" panose="020F0502020204030204" pitchFamily="34" charset="0"/>
                <a:cs typeface="Lato"/>
              </a:rPr>
              <a:t>omputer-based, numerical models to understand the exposure of the OAL to the hazard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 </a:t>
            </a:r>
            <a:endParaRPr lang="en-US" dirty="0">
              <a:latin typeface="Lato"/>
              <a:ea typeface="Lato"/>
              <a:cs typeface="Lato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818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ite investigation and hazard analysis within the problem identification supported by consultation and discussions held within an initial group of stakeholders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Communities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exposed to the HMHs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Local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authorities and related departments</a:t>
            </a: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Academic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experts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GB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This paved</a:t>
            </a:r>
            <a:r>
              <a:rPr lang="en-GB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the way towards the identification of feasible solutions</a:t>
            </a:r>
            <a:r>
              <a:rPr lang="en-GB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US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41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HMHs are addressed differently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- depending 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on size and nature of the OAL and the hazard, but also on the stakeholders involved.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Establishment of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context-specific selection 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criteria, which emerged 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from discussions and consultations held between stakeholders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 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nsuring the </a:t>
            </a:r>
            <a:r>
              <a:rPr lang="en-GB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addressed a hazard, or its drivers, was more important than blending the </a:t>
            </a:r>
            <a:r>
              <a:rPr lang="en-GB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into the landscape. 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Identified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met as many criteria as possible.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function and performance was the only 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criteria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identified by all the OALs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i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See figure on slide for an overview of assessment criteria</a:t>
            </a:r>
          </a:p>
          <a:p>
            <a:endParaRPr lang="en-US" dirty="0">
              <a:latin typeface="Lato"/>
              <a:ea typeface="Lato"/>
              <a:cs typeface="Lato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995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See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05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See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407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935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next step is </a:t>
            </a:r>
            <a:r>
              <a:rPr lang="en-US" dirty="0" err="1"/>
              <a:t>NbS</a:t>
            </a:r>
            <a:r>
              <a:rPr lang="en-US" dirty="0"/>
              <a:t> co-deployment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 OAL UK, soil bioengineering techniques were implemented to the hazard of </a:t>
            </a:r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ato"/>
                <a:ea typeface="Lato"/>
                <a:cs typeface="Lato"/>
              </a:rPr>
              <a:t>Shallow landslides and surface</a:t>
            </a:r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  <a:cs typeface="+mn-lt"/>
              </a:rPr>
              <a:t> erosion</a:t>
            </a:r>
          </a:p>
          <a:p>
            <a:pPr>
              <a:buClr>
                <a:srgbClr val="00B0F0"/>
              </a:buClr>
            </a:pPr>
            <a:endParaRPr lang="en-US" sz="1200" dirty="0">
              <a:latin typeface="Lato"/>
              <a:ea typeface="Lato"/>
              <a:cs typeface="Lato"/>
            </a:endParaRPr>
          </a:p>
          <a:p>
            <a:pPr>
              <a:buClr>
                <a:srgbClr val="00B0F0"/>
              </a:buClr>
            </a:pPr>
            <a:r>
              <a:rPr lang="en-US" sz="1200" dirty="0">
                <a:latin typeface="Lato"/>
                <a:ea typeface="Lato"/>
                <a:cs typeface="Lato"/>
              </a:rPr>
              <a:t>The aim was to promote slope stability, drainage and erosion control with:</a:t>
            </a:r>
            <a:endParaRPr lang="en-US" sz="1200" dirty="0">
              <a:latin typeface="Lato"/>
              <a:ea typeface="Lato"/>
              <a:cs typeface="Calibri" panose="020F0502020204030204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Easy-to-build, low-cost techniques 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following well-established ground bioengineering principles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Able to regenerate/restore the local landscape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Accepted by the local community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sz="1200" dirty="0">
              <a:latin typeface="Lato"/>
              <a:ea typeface="Lato"/>
              <a:cs typeface="Lato"/>
            </a:endParaRPr>
          </a:p>
          <a:p>
            <a:pPr>
              <a:buClr>
                <a:srgbClr val="00B0F0"/>
              </a:buClr>
            </a:pPr>
            <a:r>
              <a:rPr lang="en-US" sz="1200" dirty="0">
                <a:latin typeface="Lato"/>
                <a:ea typeface="Lato"/>
                <a:cs typeface="Lato"/>
              </a:rPr>
              <a:t>Multiple techniques were implemented for slope stability and protection, and built with locally available materials: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Live </a:t>
            </a:r>
            <a:r>
              <a:rPr lang="en-US" sz="1200" dirty="0" err="1">
                <a:latin typeface="Lato"/>
                <a:ea typeface="Lato"/>
                <a:cs typeface="Lato"/>
              </a:rPr>
              <a:t>cribwalls</a:t>
            </a:r>
            <a:endParaRPr lang="en-US" sz="1200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Live gratings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Live pole drains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Brush layers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Branch mattresses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Live ground anchors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sz="1200" b="1" dirty="0">
              <a:solidFill>
                <a:schemeClr val="tx1">
                  <a:lumMod val="95000"/>
                  <a:lumOff val="5000"/>
                </a:schemeClr>
              </a:solidFill>
              <a:ea typeface="+mn-lt"/>
              <a:cs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sz="1200" b="1" dirty="0">
              <a:solidFill>
                <a:schemeClr val="tx1">
                  <a:lumMod val="95000"/>
                  <a:lumOff val="5000"/>
                </a:schemeClr>
              </a:solidFill>
              <a:latin typeface="Lato"/>
              <a:ea typeface="+mn-lt"/>
              <a:cs typeface="+mn-lt"/>
            </a:endParaRP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609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See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7835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 OAL Finland, </a:t>
            </a:r>
            <a:r>
              <a:rPr lang="en-US" sz="1200" b="0" dirty="0">
                <a:solidFill>
                  <a:schemeClr val="bg1"/>
                </a:solidFill>
              </a:rPr>
              <a:t>Continuous </a:t>
            </a:r>
            <a:r>
              <a:rPr lang="en-US" sz="1200" b="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cover</a:t>
            </a:r>
            <a:r>
              <a:rPr lang="en-US" sz="1200" b="0" dirty="0">
                <a:solidFill>
                  <a:schemeClr val="bg1"/>
                </a:solidFill>
              </a:rPr>
              <a:t> forestry (CCF) was implemented for the </a:t>
            </a:r>
            <a:r>
              <a:rPr lang="en-US" b="0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b="0" dirty="0">
                <a:latin typeface="Lato"/>
                <a:ea typeface="+mn-lt"/>
                <a:cs typeface="+mn-lt"/>
              </a:rPr>
              <a:t>Eutrophication resulting from high loads of sediment and nutrients reaching water bodies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Tx/>
              <a:buFont typeface="Arial"/>
              <a:buChar char="•"/>
              <a:tabLst/>
              <a:defRPr/>
            </a:pPr>
            <a:endParaRPr lang="en-US" sz="1200" b="0" dirty="0">
              <a:solidFill>
                <a:schemeClr val="bg1"/>
              </a:solidFill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b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aim was to control sediment and nutrient loads in water bodies.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b="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b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Implementation of a forest</a:t>
            </a:r>
            <a:r>
              <a:rPr lang="en-US" b="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b="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management regime/strategy without clear </a:t>
            </a:r>
            <a:r>
              <a:rPr lang="en-US" b="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felling: CCF. This </a:t>
            </a:r>
            <a:r>
              <a:rPr lang="en-US" sz="1200" b="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involves a constant maintenance of a forest cover. </a:t>
            </a:r>
            <a:endParaRPr lang="en-US" b="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b="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200" b="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After the felling of individual large trees, the remaining trees accelerate their growth, and new trees grow from the undergrowth reserve and more emerge through natural regeneration and succession.</a:t>
            </a:r>
            <a:r>
              <a:rPr lang="en-GB" b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b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33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OPERANDUM is a European project that researches sustainable solutions based on nature to adapt to extreme weather events. We call these type of solutions 'nature-based solutions’.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In the project, solutions are demonstrated for different types of hydro-meteorological hazards in 10 open air laboratories.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The project is a collaboration between 26 partners in 14 countries – covering universities, NGOs, and SMEs – over 4 years. </a:t>
            </a: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3506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mplemented by a local harvester operator</a:t>
            </a: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 S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teps:</a:t>
            </a: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sz="120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Discussions 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 core group and with second level stakeholders</a:t>
            </a: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endParaRPr lang="en-GB" sz="120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potential areas for CCF based on forest inventory results by Finnish forest centre</a:t>
            </a: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endParaRPr lang="en-GB" sz="120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Assessment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of 10 randomly chosen potential sites in terms of the potential for CCF, reachability, and agreement with forest owner to implement CCF in his/her forest with whom a contract was </a:t>
            </a: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established.</a:t>
            </a:r>
            <a:endParaRPr lang="en-GB" sz="1200" dirty="0">
              <a:solidFill>
                <a:srgbClr val="000000"/>
              </a:solidFill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endParaRPr lang="en-GB" sz="120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Plan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best practices to carry out CCF -</a:t>
            </a: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i.e</a:t>
            </a: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.,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partly selection cuttings (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poimintahakkuu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), partly limited clearcuttings (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kaistalehakkuu</a:t>
            </a:r>
            <a:r>
              <a:rPr lang="en-GB" sz="12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).</a:t>
            </a:r>
          </a:p>
          <a:p>
            <a:endParaRPr lang="en-GB" sz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sz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719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 OAL Ireland, smart green roofs were implemented to the hazard of </a:t>
            </a:r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ato"/>
                <a:ea typeface="Lato"/>
                <a:cs typeface="Lato"/>
              </a:rPr>
              <a:t>urban river flooding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aim was to decrease the total amount of runoff and slow the rate of runoff from roofs in the built environment and urban areas.</a:t>
            </a:r>
            <a:r>
              <a:rPr lang="en-GB" sz="1200" dirty="0">
                <a:latin typeface="Lato"/>
                <a:ea typeface="Lato"/>
                <a:cs typeface="Lato"/>
              </a:rPr>
              <a:t> </a:t>
            </a:r>
            <a:endParaRPr lang="en-GB" sz="1200" dirty="0">
              <a:effectLst/>
              <a:latin typeface="Lato"/>
              <a:ea typeface="Lato"/>
              <a:cs typeface="Lato"/>
            </a:endParaRPr>
          </a:p>
          <a:p>
            <a:endParaRPr lang="en-GB" sz="1200" dirty="0">
              <a:effectLst/>
              <a:latin typeface="Lato"/>
              <a:ea typeface="Lato"/>
              <a:cs typeface="Lato"/>
            </a:endParaRPr>
          </a:p>
          <a:p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Green roofs serve several purposes for a building:</a:t>
            </a:r>
            <a:r>
              <a:rPr lang="en-GB" sz="12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buClr>
                <a:srgbClr val="00B0F0"/>
              </a:buClr>
            </a:pPr>
            <a:endParaRPr lang="en-GB" sz="1200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Absorbing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rainwater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Providing 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insulation</a:t>
            </a:r>
            <a:r>
              <a:rPr lang="en-GB" sz="12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Creating 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a habitat for wildlife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Promoting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welfare among city dwellers </a:t>
            </a:r>
            <a:r>
              <a:rPr lang="en-GB" sz="12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by 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providing a more aesthetically pleasing landscape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Helping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to lower urban air temperatures</a:t>
            </a:r>
            <a:endParaRPr lang="en-US" sz="1200" dirty="0">
              <a:latin typeface="Times New Roman"/>
              <a:ea typeface="Lato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chemeClr val="tx1">
                  <a:lumMod val="95000"/>
                  <a:lumOff val="5000"/>
                </a:schemeClr>
              </a:solidFill>
              <a:ea typeface="+mn-lt"/>
              <a:cs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0781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co-deployment the process comprised four steps: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00050" indent="-400050" algn="just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+mj-lt"/>
              <a:buAutoNum type="romanLcPeriod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Co-development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and deployment of novel 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,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00050" indent="-400050" algn="just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+mj-lt"/>
              <a:buAutoNum type="romanLcPeriod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Technical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and scientific evaluation of 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efficacy,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00050" indent="-400050" algn="just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+mj-lt"/>
              <a:buAutoNum type="romanLcPeriod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Establishment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of multiple, cutting-edge monitoring systems</a:t>
            </a:r>
          </a:p>
          <a:p>
            <a:pPr marL="400050" indent="-400050" algn="just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+mj-lt"/>
              <a:buAutoNum type="romanLcPeriod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Upscaling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and replication of 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through up-to-date multi-scale numerical modelling.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algn="just">
              <a:lnSpc>
                <a:spcPct val="114999"/>
              </a:lnSpc>
              <a:spcAft>
                <a:spcPts val="10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design and deployment of the green roofs were undertaken through new partnerships with ‘Dogpatch labs’, ‘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wia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’ and ‘aqua root’. It was designed considering the load capacity and structural balance of the underlying building.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2614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Once the </a:t>
            </a:r>
            <a:r>
              <a:rPr lang="en-US" dirty="0" err="1"/>
              <a:t>NbS</a:t>
            </a:r>
            <a:r>
              <a:rPr lang="en-US" dirty="0"/>
              <a:t> is deployed, it is important to look at the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activities aimed at creating an evidence base in </a:t>
            </a:r>
            <a:r>
              <a:rPr lang="en-US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performance and promote replicability and upscaling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approaches differed across OALs, as they were specific to the context and </a:t>
            </a:r>
            <a:r>
              <a:rPr lang="en-US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generally stemmed from a comprehensive list of performance indicators collated by the OALs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Performance indicators were in some cases part of more integrated </a:t>
            </a:r>
            <a:r>
              <a:rPr lang="en-US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frameworks e.g., the Rocket framework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See figure on slide: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Starting with the context and baseline (problem definition)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Then looking at the hazards, risks, and drivers (</a:t>
            </a:r>
            <a:r>
              <a:rPr lang="en-US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selection)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Deployment of the solution / NBS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Performance Monitoring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Upscaling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8248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See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2035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See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304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See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4072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See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443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See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0772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IE" smtClean="0"/>
              <a:t>29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44558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0191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856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Co-deployment of the </a:t>
            </a:r>
            <a:r>
              <a:rPr lang="en-US" b="0" dirty="0" err="1">
                <a:solidFill>
                  <a:srgbClr val="00B0F0"/>
                </a:solidFill>
                <a:latin typeface="Lato"/>
                <a:ea typeface="Lato"/>
                <a:cs typeface="Lato"/>
              </a:rPr>
              <a:t>NbS</a:t>
            </a:r>
            <a:r>
              <a:rPr lang="en-US" b="0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 in OAL Austria for the hazard: </a:t>
            </a:r>
            <a:r>
              <a:rPr lang="en-US" b="0" dirty="0">
                <a:latin typeface="Lato"/>
                <a:ea typeface="Lato"/>
                <a:cs typeface="Lato"/>
              </a:rPr>
              <a:t>Deep seated landslide resulting from excessive seepage and high groundwater levels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•"/>
            </a:pPr>
            <a:endParaRPr kumimoji="0" lang="en-GB" altLang="en-US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goal of this </a:t>
            </a:r>
            <a:r>
              <a:rPr kumimoji="0" lang="en-GB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was to install an impermeable layer</a:t>
            </a:r>
            <a:r>
              <a:rPr lang="en-GB" altLang="en-US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(bio-degradable</a:t>
            </a: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bentonite</a:t>
            </a:r>
            <a:r>
              <a:rPr lang="en-GB" altLang="en-US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mat)</a:t>
            </a: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in the subsurface of a 25m long section of the stream to permanently prevent the infiltration of surface water without relying on synthetic materials</a:t>
            </a:r>
            <a:r>
              <a:rPr lang="en-GB" altLang="en-US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. 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altLang="en-US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Co-deployed together with local partners, </a:t>
            </a:r>
            <a:r>
              <a:rPr lang="en-GB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stakeholders, residents</a:t>
            </a: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and the manufacturer of the </a:t>
            </a:r>
            <a:r>
              <a:rPr lang="en-GB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bentonite mat (</a:t>
            </a: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NAUE </a:t>
            </a:r>
            <a:r>
              <a:rPr kumimoji="0" lang="en-GB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GmbH&amp;</a:t>
            </a:r>
            <a:r>
              <a:rPr lang="en-GB" altLang="en-US" dirty="0" err="1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Co</a:t>
            </a:r>
            <a:r>
              <a:rPr lang="en-GB" altLang="en-US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KG).</a:t>
            </a:r>
            <a:endParaRPr lang="en-GB" altLang="en-US" b="0" i="0" u="none" strike="noStrike" cap="none" normalizeH="0" baseline="0" dirty="0">
              <a:ln>
                <a:noFill/>
              </a:ln>
              <a:effectLst/>
              <a:latin typeface="Times New Roman"/>
              <a:ea typeface="Lato"/>
              <a:cs typeface="Arial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9426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distribution of the labour was as follows: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OEAW: manpower, coordination, monitoring equipment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Manufacturer: manpower, expert knowledge, instructions for implementation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WLV: manpower, hall for pre-preparations, logistics, construction tools, machinery, short-hand solutions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BFW: manpower, monitoring equipment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Local residents: manpower, provision of material and machinery</a:t>
            </a:r>
          </a:p>
          <a:p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4507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aim was to create flood storage in reservoirs constructed on or near a watercourse to help reduce and manage flood risks.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I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deal location of flood storage reservoirs (FRS) is on flood-prone land, where incoming flood water can be stored whilst promoting the formation of wetlands.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D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eployed as part of catchment-wide flood risk management strategies but they can also provide added ecological value to the entire catchment.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NWRM may contribute to water supply and irrigation during periods of drought.</a:t>
            </a:r>
            <a:endParaRPr lang="en-US" dirty="0">
              <a:latin typeface="Lato"/>
              <a:ea typeface="Lato"/>
              <a:cs typeface="Arial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4360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o-deployed by the Regional Government (PSTE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)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with the support and collaboration of KKT-ITC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.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deployment of the </a:t>
            </a:r>
            <a:r>
              <a:rPr lang="en-GB" dirty="0" err="1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followed conventional construction processes normally followed in the construction of reservoirs, water retention basis, and constructed wetlands.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US" dirty="0">
              <a:latin typeface="Times New Roman"/>
              <a:ea typeface="Lato"/>
              <a:cs typeface="Lato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76960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Dunes are 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a barrier between the sea and land, in a similar way to a seawall.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They are dynamic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, i.e., dunes constantly experience adjustments in response to changes in wind, wave, climate, and sea level.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The </a:t>
            </a:r>
            <a:r>
              <a:rPr lang="en-GB" dirty="0" err="1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was constructed though mobilising and reshaping sand deposits into dunes using bulldozers. These deposits were then reinforced with a biodegradable structure made of wood and coir geotextile. The surface was then vegetated with native, adapted plant species. </a:t>
            </a: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+mn-lt"/>
                <a:cs typeface="+mn-lt"/>
              </a:rPr>
              <a:t>The </a:t>
            </a:r>
            <a:r>
              <a:rPr lang="en-GB" dirty="0">
                <a:solidFill>
                  <a:srgbClr val="000000"/>
                </a:solidFill>
                <a:latin typeface="Lato"/>
                <a:ea typeface="+mn-lt"/>
                <a:cs typeface="+mn-lt"/>
              </a:rPr>
              <a:t>dune against coastal erosion was deployed at the </a:t>
            </a:r>
            <a:r>
              <a:rPr lang="en-GB" dirty="0" err="1">
                <a:solidFill>
                  <a:srgbClr val="000000"/>
                </a:solidFill>
                <a:latin typeface="Lato"/>
                <a:ea typeface="+mn-lt"/>
                <a:cs typeface="+mn-lt"/>
              </a:rPr>
              <a:t>Volano</a:t>
            </a:r>
            <a:r>
              <a:rPr lang="en-GB" dirty="0">
                <a:solidFill>
                  <a:srgbClr val="000000"/>
                </a:solidFill>
                <a:latin typeface="Lato"/>
                <a:ea typeface="+mn-lt"/>
                <a:cs typeface="+mn-lt"/>
              </a:rPr>
              <a:t> beach between April and May 2022. 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The 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was 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co-deployed between ARPAE and </a:t>
            </a:r>
            <a:r>
              <a:rPr lang="en-GB" dirty="0" err="1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UniBo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with the support of local government agencies.</a:t>
            </a:r>
            <a:endParaRPr lang="en-GB" sz="12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2986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The aim was to protect riverbanks from failure during river flooding episodes using a low-maintenance </a:t>
            </a:r>
            <a:r>
              <a:rPr lang="en-US" sz="1200" dirty="0" err="1">
                <a:latin typeface="Lato"/>
                <a:ea typeface="Lato"/>
                <a:cs typeface="Lato"/>
              </a:rPr>
              <a:t>NbS</a:t>
            </a:r>
            <a:r>
              <a:rPr lang="en-US" sz="1200" dirty="0">
                <a:latin typeface="Lato"/>
                <a:ea typeface="Lato"/>
                <a:cs typeface="Lato"/>
              </a:rPr>
              <a:t>. 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The 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NbS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 promotes the establishment of a dense vegetation cover using deep rooting perennial, herbaceous species, providing soil-root mechanical reinforcement, flow energy amelioration, and erosion control.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sz="1200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latin typeface="Lato"/>
                <a:ea typeface="Lato"/>
                <a:cs typeface="Lato"/>
              </a:rPr>
              <a:t>Co-deployed 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between 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Prati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 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Armati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, the river authority (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AIPo</a:t>
            </a:r>
            <a:r>
              <a:rPr lang="en-GB" sz="12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), Civil Protection volunteers and </a:t>
            </a:r>
            <a:r>
              <a:rPr lang="en-GB" sz="12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UniBo</a:t>
            </a:r>
            <a:r>
              <a:rPr lang="en-GB" sz="1200" dirty="0">
                <a:latin typeface="Lato"/>
                <a:ea typeface="Lato"/>
                <a:cs typeface="Lato"/>
              </a:rPr>
              <a:t>. </a:t>
            </a:r>
            <a:endParaRPr lang="en-US" sz="1200" dirty="0">
              <a:latin typeface="Lato"/>
              <a:ea typeface="Lato"/>
              <a:cs typeface="Lato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9538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See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86667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See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3437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See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031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1474094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See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97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GB" dirty="0">
                <a:solidFill>
                  <a:srgbClr val="00B0F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</a:t>
            </a:r>
            <a:r>
              <a:rPr lang="en-GB" sz="12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novel approach grounded in the ‘living lab’ concept for people-centred methodologies, prototyping and testing innovations in rural areas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Aimed</a:t>
            </a:r>
            <a:r>
              <a:rPr lang="en-GB" sz="12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at implementing </a:t>
            </a:r>
            <a:r>
              <a:rPr lang="en-GB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2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and monitoring their effectiveness on a smaller scale, with a strong on citizen and stakeholder participation throughout the life cycle of the </a:t>
            </a:r>
            <a:r>
              <a:rPr lang="en-GB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2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</a:t>
            </a:r>
            <a:r>
              <a:rPr lang="en-GB" sz="12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et the basis for creation of new knowledge on the implementation of </a:t>
            </a:r>
            <a:r>
              <a:rPr lang="en-GB" sz="1200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2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which should provide valuable insights into </a:t>
            </a:r>
            <a:r>
              <a:rPr lang="en-GB" sz="1200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2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replication and upscaling.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dirty="0">
              <a:latin typeface="Lato"/>
              <a:ea typeface="Lato"/>
              <a:cs typeface="Lato"/>
            </a:endParaRPr>
          </a:p>
          <a:p>
            <a:pPr marL="285750" indent="-285750">
              <a:buFont typeface="Arial"/>
              <a:buChar char="•"/>
            </a:pPr>
            <a:r>
              <a:rPr lang="en-GB" dirty="0">
                <a:latin typeface="Lato"/>
                <a:ea typeface="Lato"/>
                <a:cs typeface="Lato"/>
              </a:rPr>
              <a:t>On the map you can see the locations of the OALs in OPERANDUM</a:t>
            </a:r>
            <a:endParaRPr lang="en-US" dirty="0">
              <a:latin typeface="Lato"/>
              <a:ea typeface="Lato"/>
              <a:cs typeface="Lat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96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+mn-lt"/>
                <a:cs typeface="+mn-lt"/>
              </a:rPr>
              <a:t>OALs are a platform to test the performance of innovative and co-created </a:t>
            </a:r>
            <a:r>
              <a:rPr lang="en-US" dirty="0" err="1">
                <a:latin typeface="Lato"/>
                <a:ea typeface="+mn-lt"/>
                <a:cs typeface="+mn-lt"/>
              </a:rPr>
              <a:t>NbS</a:t>
            </a:r>
            <a:r>
              <a:rPr lang="en-US" dirty="0">
                <a:latin typeface="Lato"/>
                <a:ea typeface="+mn-lt"/>
                <a:cs typeface="+mn-lt"/>
              </a:rPr>
              <a:t> against natural hazards.</a:t>
            </a: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/>
              <a:ea typeface="+mn-lt"/>
              <a:cs typeface="+mn-lt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+mn-lt"/>
                <a:cs typeface="+mn-lt"/>
              </a:rPr>
              <a:t>OALs contribute to develop the evidence base to boost the adoption, reproduction, and upscaling of </a:t>
            </a:r>
            <a:r>
              <a:rPr lang="en-US" dirty="0" err="1">
                <a:latin typeface="Lato"/>
                <a:ea typeface="+mn-lt"/>
                <a:cs typeface="+mn-lt"/>
              </a:rPr>
              <a:t>NbS</a:t>
            </a:r>
            <a:r>
              <a:rPr lang="en-US" dirty="0">
                <a:latin typeface="Lato"/>
                <a:ea typeface="+mn-lt"/>
                <a:cs typeface="+mn-lt"/>
              </a:rPr>
              <a:t>.</a:t>
            </a: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The OPERANDUM OALs were heterogeneous in terms of their environmental, socio-ecological features, and faced natural hazards.</a:t>
            </a:r>
            <a:endParaRPr lang="en-US" dirty="0">
              <a:latin typeface="Lato"/>
              <a:ea typeface="Lato"/>
              <a:cs typeface="Calibri"/>
            </a:endParaRPr>
          </a:p>
          <a:p>
            <a:pPr>
              <a:buClr>
                <a:srgbClr val="00B0F0"/>
              </a:buClr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However, </a:t>
            </a:r>
            <a:r>
              <a:rPr lang="en-US" b="1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prolonged rainfall </a:t>
            </a:r>
            <a:r>
              <a:rPr lang="en-US" dirty="0">
                <a:latin typeface="Lato"/>
                <a:ea typeface="Lato"/>
                <a:cs typeface="Lato"/>
              </a:rPr>
              <a:t>was the most common driver of hydro-meteorological hazards across OALs. (see figure on slide)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792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Co-creation of </a:t>
            </a:r>
            <a:r>
              <a:rPr lang="en-US" dirty="0" err="1">
                <a:latin typeface="Lato"/>
                <a:ea typeface="Lato"/>
                <a:cs typeface="Lato"/>
              </a:rPr>
              <a:t>NbS</a:t>
            </a:r>
            <a:r>
              <a:rPr lang="en-US" dirty="0">
                <a:latin typeface="Lato"/>
                <a:ea typeface="Lato"/>
                <a:cs typeface="Lato"/>
              </a:rPr>
              <a:t> is a participatory process involving multiple stakeholders</a:t>
            </a:r>
          </a:p>
          <a:p>
            <a:pPr marL="742950" lvl="1" indent="-285750">
              <a:buClr>
                <a:srgbClr val="00B0F0"/>
              </a:buClr>
              <a:buFont typeface="Arial"/>
              <a:buChar char="•"/>
            </a:pPr>
            <a:r>
              <a:rPr lang="en-US" sz="1600" i="1" dirty="0">
                <a:latin typeface="Lato"/>
                <a:ea typeface="Lato"/>
                <a:cs typeface="Lato"/>
              </a:rPr>
              <a:t>Goal:  </a:t>
            </a:r>
            <a:r>
              <a:rPr lang="en-US" sz="1600" dirty="0">
                <a:latin typeface="Lato"/>
                <a:ea typeface="Lato"/>
                <a:cs typeface="Lato"/>
              </a:rPr>
              <a:t>the identification, selection, and deployment of </a:t>
            </a:r>
            <a:r>
              <a:rPr lang="en-US" sz="1600" dirty="0" err="1">
                <a:latin typeface="Lato"/>
                <a:ea typeface="Lato"/>
                <a:cs typeface="Lato"/>
              </a:rPr>
              <a:t>NbS</a:t>
            </a:r>
            <a:r>
              <a:rPr lang="en-US" sz="1600" dirty="0">
                <a:latin typeface="Lato"/>
                <a:ea typeface="Lato"/>
                <a:cs typeface="Lato"/>
              </a:rPr>
              <a:t> to address a well-identified problem (e.g., a tangible hydro-meteorological hazard).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GB" dirty="0" err="1">
                <a:latin typeface="Lato"/>
                <a:ea typeface="+mn-lt"/>
                <a:cs typeface="+mn-lt"/>
              </a:rPr>
              <a:t>NbS</a:t>
            </a:r>
            <a:r>
              <a:rPr lang="en-GB" dirty="0">
                <a:latin typeface="Lato"/>
                <a:ea typeface="+mn-lt"/>
                <a:cs typeface="+mn-lt"/>
              </a:rPr>
              <a:t> co-creation can facilitate the adoption of new </a:t>
            </a:r>
            <a:r>
              <a:rPr lang="en-GB" dirty="0" err="1">
                <a:latin typeface="Lato"/>
                <a:ea typeface="+mn-lt"/>
                <a:cs typeface="+mn-lt"/>
              </a:rPr>
              <a:t>NbS</a:t>
            </a:r>
            <a:r>
              <a:rPr lang="en-GB" dirty="0">
                <a:latin typeface="Lato"/>
                <a:ea typeface="+mn-lt"/>
                <a:cs typeface="+mn-lt"/>
              </a:rPr>
              <a:t> by local </a:t>
            </a:r>
            <a:br>
              <a:rPr lang="en-GB" dirty="0">
                <a:latin typeface="Lato"/>
                <a:ea typeface="+mn-lt"/>
                <a:cs typeface="+mn-lt"/>
              </a:rPr>
            </a:br>
            <a:r>
              <a:rPr lang="en-GB" dirty="0">
                <a:latin typeface="Lato"/>
                <a:ea typeface="+mn-lt"/>
                <a:cs typeface="+mn-lt"/>
              </a:rPr>
              <a:t>authorities and practitioners by ensuring strong synergies between multiple actors.</a:t>
            </a:r>
            <a:endParaRPr lang="en-US" dirty="0">
              <a:latin typeface="Lato"/>
              <a:ea typeface="+mn-lt"/>
              <a:cs typeface="+mn-lt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GB" dirty="0">
              <a:latin typeface="Lato"/>
              <a:ea typeface="+mn-lt"/>
              <a:cs typeface="+mn-lt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GB" dirty="0">
              <a:latin typeface="Calibri"/>
              <a:ea typeface="Lato"/>
              <a:cs typeface="Calibri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Based on OALs experience, co-creation can be considered an iterative process between researchers/experts and communities/end-users, involving a series of (generally) informal discussions.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644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i="1" dirty="0"/>
              <a:t>See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559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627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8740424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6610929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4616467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9920773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57090647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9083152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0004492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0174893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4583039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533123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7896848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4E025-2BA1-410B-A8AA-ADF2230F6282}" type="datetimeFigureOut">
              <a:rPr lang="en-DE" smtClean="0"/>
              <a:t>11/4/22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44847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cid:20d4e982-52df-47fe-af13-ee006154dcce@eurprd07.prod.outlook.com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slide" Target="slide3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rontiersin.org/articles/10.3389/feart.2021.676059/f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1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irpo.fmi.fi/operandum/" TargetMode="External"/><Relationship Id="rId5" Type="http://schemas.openxmlformats.org/officeDocument/2006/relationships/image" Target="../media/image55.jpe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1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commons.wikimedia.org/wiki/File:Cold_Lake,_Canada.jpg" TargetMode="Externa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2.png"/><Relationship Id="rId9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hyperlink" Target="https://www.youtube.com/channel/UC9i5QJdFcBLCmUQyfoZMNpg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twitter.com/OPERANDUM_EU" TargetMode="External"/><Relationship Id="rId12" Type="http://schemas.openxmlformats.org/officeDocument/2006/relationships/image" Target="../media/image63.png"/><Relationship Id="rId17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svg"/><Relationship Id="rId11" Type="http://schemas.openxmlformats.org/officeDocument/2006/relationships/hyperlink" Target="https://www.facebook.com/OPERANDUMproject" TargetMode="External"/><Relationship Id="rId5" Type="http://schemas.openxmlformats.org/officeDocument/2006/relationships/image" Target="../media/image59.png"/><Relationship Id="rId15" Type="http://schemas.openxmlformats.org/officeDocument/2006/relationships/hyperlink" Target="https://www.linkedin.com/company/operandum-project/" TargetMode="External"/><Relationship Id="rId10" Type="http://schemas.openxmlformats.org/officeDocument/2006/relationships/image" Target="../media/image62.png"/><Relationship Id="rId4" Type="http://schemas.openxmlformats.org/officeDocument/2006/relationships/image" Target="../media/image1.png"/><Relationship Id="rId9" Type="http://schemas.openxmlformats.org/officeDocument/2006/relationships/hyperlink" Target="https://www.operandum-project.eu/" TargetMode="External"/><Relationship Id="rId1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71.pn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51.jpe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51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commons.wikimedia.org/wiki/File:Cold_Lake,_Canada.jpg" TargetMode="External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51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DB0ECD-CA7B-4FE4-8E92-09099E0145BE}"/>
              </a:ext>
            </a:extLst>
          </p:cNvPr>
          <p:cNvSpPr txBox="1">
            <a:spLocks/>
          </p:cNvSpPr>
          <p:nvPr/>
        </p:nvSpPr>
        <p:spPr>
          <a:xfrm>
            <a:off x="2755547" y="3554008"/>
            <a:ext cx="6991678" cy="25732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Nature-based Solutions for hydro-meteorological hazards</a:t>
            </a:r>
            <a:endParaRPr lang="en-US" sz="4000" b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091499-08CB-4E15-A0E2-EA74E5ED84EB}"/>
              </a:ext>
            </a:extLst>
          </p:cNvPr>
          <p:cNvSpPr txBox="1"/>
          <p:nvPr/>
        </p:nvSpPr>
        <p:spPr>
          <a:xfrm>
            <a:off x="2901261" y="4918753"/>
            <a:ext cx="6700250" cy="442674"/>
          </a:xfrm>
          <a:prstGeom prst="flowChartAlternateProcess">
            <a:avLst/>
          </a:prstGeom>
          <a:solidFill>
            <a:srgbClr val="47CFFF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Training 2: 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Good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 Practices 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from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 OALs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2E780A9-21AD-40B7-9BC0-6990325952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354" y="871629"/>
            <a:ext cx="2690074" cy="2063697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E4F5CD26-9CD6-4627-9A07-ABB0F2304168}"/>
              </a:ext>
            </a:extLst>
          </p:cNvPr>
          <p:cNvGrpSpPr/>
          <p:nvPr/>
        </p:nvGrpSpPr>
        <p:grpSpPr>
          <a:xfrm>
            <a:off x="266045" y="6130130"/>
            <a:ext cx="2431435" cy="525217"/>
            <a:chOff x="266045" y="6130130"/>
            <a:chExt cx="2431435" cy="525217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D56CA99-BCC7-4F5C-9018-5EB75B7760C0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98227A-3699-4B9D-9D4D-627E5849BEC9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2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2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2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26011E6B-7D8E-4751-72D6-219C556A01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6192" y="6188075"/>
            <a:ext cx="22669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579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845A80-6D5B-4678-569E-1FF126D41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39" y="839353"/>
            <a:ext cx="4197090" cy="560552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244591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Problem identification (2/4)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10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73C4F3-1E13-FCD8-21E9-5BD8E3A9722F}"/>
              </a:ext>
            </a:extLst>
          </p:cNvPr>
          <p:cNvSpPr txBox="1"/>
          <p:nvPr/>
        </p:nvSpPr>
        <p:spPr>
          <a:xfrm>
            <a:off x="4668286" y="1656957"/>
            <a:ext cx="6777800" cy="39703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rgbClr val="00B0F0"/>
                </a:solidFill>
                <a:latin typeface="Lato"/>
                <a:ea typeface="Calibri" panose="020F0502020204030204" pitchFamily="34" charset="0"/>
                <a:cs typeface="Lato"/>
              </a:rPr>
              <a:t>Site investigation, ground investigation</a:t>
            </a:r>
          </a:p>
          <a:p>
            <a:endParaRPr lang="en-GB" dirty="0">
              <a:solidFill>
                <a:srgbClr val="00B0F0"/>
              </a:solidFill>
              <a:latin typeface="Lato"/>
              <a:ea typeface="Lato" panose="020F0502020204030203" pitchFamily="34" charset="0"/>
              <a:cs typeface="Lato"/>
            </a:endParaRPr>
          </a:p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Activities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oriented to gain insights and understanding into the context and into the 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hydro-meteorological hazards (HMHs):</a:t>
            </a: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Site 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investigation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Data-rich 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fieldwork campaigns characterising the socio-ecological context of the site (e.g., stakeholder surveys; measurement of HMHs variables/drivers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). </a:t>
            </a: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Observational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approaches (e.g., water colour and turbidity as a proxy for eutrophication; site visits to assess the location, size, and nature of landslides).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25F33-C164-7411-D1C7-20B8B9728E6C}"/>
              </a:ext>
            </a:extLst>
          </p:cNvPr>
          <p:cNvSpPr txBox="1"/>
          <p:nvPr/>
        </p:nvSpPr>
        <p:spPr>
          <a:xfrm>
            <a:off x="-2068" y="6025394"/>
            <a:ext cx="1919115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  <a:latin typeface="Lato"/>
                <a:ea typeface="Lato"/>
                <a:cs typeface="Lato"/>
              </a:rPr>
              <a:t>Photo: Gonzalez-</a:t>
            </a:r>
            <a:r>
              <a:rPr lang="en-US" sz="1200" i="1" err="1">
                <a:solidFill>
                  <a:srgbClr val="FFFFFF"/>
                </a:solidFill>
                <a:latin typeface="Lato"/>
                <a:ea typeface="Lato"/>
                <a:cs typeface="Lato"/>
              </a:rPr>
              <a:t>Ollauri</a:t>
            </a:r>
            <a:r>
              <a:rPr lang="en-US" sz="1200" i="1">
                <a:solidFill>
                  <a:srgbClr val="FFFFFF"/>
                </a:solidFill>
                <a:latin typeface="Lato"/>
                <a:ea typeface="Lato"/>
                <a:cs typeface="Lato"/>
              </a:rPr>
              <a:t>, A.</a:t>
            </a:r>
          </a:p>
        </p:txBody>
      </p:sp>
    </p:spTree>
    <p:extLst>
      <p:ext uri="{BB962C8B-B14F-4D97-AF65-F5344CB8AC3E}">
        <p14:creationId xmlns:p14="http://schemas.microsoft.com/office/powerpoint/2010/main" val="7414128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4BF0F43-FC24-561F-BF04-77ADDA389423}"/>
              </a:ext>
            </a:extLst>
          </p:cNvPr>
          <p:cNvPicPr>
            <a:picLocks noChangeAspect="1"/>
          </p:cNvPicPr>
          <p:nvPr/>
        </p:nvPicPr>
        <p:blipFill rotWithShape="1">
          <a:blip r:embed="rId3" r:link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17" b="-22"/>
          <a:stretch>
            <a:fillRect/>
          </a:stretch>
        </p:blipFill>
        <p:spPr bwMode="auto">
          <a:xfrm>
            <a:off x="7078851" y="846309"/>
            <a:ext cx="5115922" cy="545775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57839" y="178490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Problem identification (3/4)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11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A81023-6EFA-98A3-0A22-936A03C7A880}"/>
              </a:ext>
            </a:extLst>
          </p:cNvPr>
          <p:cNvSpPr txBox="1"/>
          <p:nvPr/>
        </p:nvSpPr>
        <p:spPr>
          <a:xfrm>
            <a:off x="206914" y="1253409"/>
            <a:ext cx="6241444" cy="9233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dirty="0">
                <a:effectLst/>
                <a:latin typeface="Lato"/>
                <a:ea typeface="Calibri" panose="020F0502020204030204" pitchFamily="34" charset="0"/>
                <a:cs typeface="Lato"/>
              </a:rPr>
              <a:t>Investigation of the HMHs enabled the OALs to identify and gain understanding of the HMH drivers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 </a:t>
            </a:r>
            <a:r>
              <a:rPr lang="en-GB" dirty="0">
                <a:effectLst/>
                <a:latin typeface="Lato"/>
                <a:ea typeface="Calibri" panose="020F0502020204030204" pitchFamily="34" charset="0"/>
                <a:cs typeface="Lato"/>
              </a:rPr>
              <a:t>-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 </a:t>
            </a:r>
            <a:r>
              <a:rPr lang="en-GB" dirty="0">
                <a:effectLst/>
                <a:latin typeface="Lato"/>
                <a:ea typeface="Calibri" panose="020F0502020204030204" pitchFamily="34" charset="0"/>
                <a:cs typeface="Lato"/>
              </a:rPr>
              <a:t>i.e., key step in the process of identifying solutions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.</a:t>
            </a:r>
            <a:endParaRPr lang="en-GB" dirty="0">
              <a:latin typeface="Calibri"/>
              <a:ea typeface="Lato"/>
              <a:cs typeface="La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B6AF6A-8CAF-2697-C60E-22EE9EA60E2D}"/>
              </a:ext>
            </a:extLst>
          </p:cNvPr>
          <p:cNvSpPr txBox="1"/>
          <p:nvPr/>
        </p:nvSpPr>
        <p:spPr>
          <a:xfrm>
            <a:off x="10500795" y="5990844"/>
            <a:ext cx="1571649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>
                <a:solidFill>
                  <a:schemeClr val="bg1"/>
                </a:solidFill>
                <a:latin typeface="lat"/>
              </a:rPr>
              <a:t>Photo: </a:t>
            </a:r>
            <a:r>
              <a:rPr lang="en-US" sz="1400" i="1" err="1">
                <a:solidFill>
                  <a:schemeClr val="bg1"/>
                </a:solidFill>
                <a:latin typeface="lat"/>
              </a:rPr>
              <a:t>Reglinski</a:t>
            </a:r>
            <a:r>
              <a:rPr lang="en-US" sz="1400" i="1">
                <a:solidFill>
                  <a:schemeClr val="bg1"/>
                </a:solidFill>
                <a:latin typeface="lat"/>
              </a:rPr>
              <a:t>, R.</a:t>
            </a:r>
            <a:endParaRPr lang="en-US" sz="1400" i="1">
              <a:solidFill>
                <a:schemeClr val="bg1"/>
              </a:solidFill>
              <a:latin typeface="lat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8753E3-99EB-BA95-3515-624673AD66A6}"/>
              </a:ext>
            </a:extLst>
          </p:cNvPr>
          <p:cNvSpPr txBox="1"/>
          <p:nvPr/>
        </p:nvSpPr>
        <p:spPr>
          <a:xfrm>
            <a:off x="249925" y="2412761"/>
            <a:ext cx="6475366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800" dirty="0">
                <a:effectLst/>
                <a:latin typeface="Lato"/>
                <a:ea typeface="Calibri" panose="020F0502020204030204" pitchFamily="34" charset="0"/>
                <a:cs typeface="Lato"/>
              </a:rPr>
              <a:t>HMH investigation: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 </a:t>
            </a:r>
            <a:endParaRPr lang="en-GB" sz="1800" dirty="0">
              <a:effectLst/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endParaRPr lang="en-GB" dirty="0"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Analysis</a:t>
            </a:r>
            <a:r>
              <a:rPr lang="en-GB" sz="1800" dirty="0">
                <a:effectLst/>
                <a:latin typeface="Lato"/>
                <a:ea typeface="Calibri" panose="020F0502020204030204" pitchFamily="34" charset="0"/>
                <a:cs typeface="Lato"/>
              </a:rPr>
              <a:t> of past hazard events - often recalled and recorded by community members and were then corroborated with articles in news archives and databases.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 </a:t>
            </a:r>
            <a:endParaRPr lang="en-GB" sz="1800" dirty="0">
              <a:effectLst/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endParaRPr lang="en-GB" dirty="0"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r>
              <a:rPr lang="en-GB" sz="1800" dirty="0">
                <a:effectLst/>
                <a:latin typeface="Lato"/>
                <a:ea typeface="Calibri" panose="020F0502020204030204" pitchFamily="34" charset="0"/>
                <a:cs typeface="Lato"/>
              </a:rPr>
              <a:t>HMHs compared against the relevant existing meteorological records to understand the severity and recurrence of the HMHs.</a:t>
            </a: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endParaRPr lang="en-GB" dirty="0">
              <a:latin typeface="Lato"/>
              <a:ea typeface="Calibri" panose="020F0502020204030204" pitchFamily="34" charset="0"/>
              <a:cs typeface="Lato"/>
            </a:endParaRPr>
          </a:p>
          <a:p>
            <a:pPr marL="342900" indent="-342900">
              <a:buClr>
                <a:srgbClr val="47CFFF"/>
              </a:buClr>
              <a:buFont typeface="+mj-lt"/>
              <a:buAutoNum type="arabicParenR"/>
            </a:pP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C</a:t>
            </a:r>
            <a:r>
              <a:rPr lang="en-GB" sz="1800" dirty="0">
                <a:effectLst/>
                <a:latin typeface="Lato"/>
                <a:ea typeface="Calibri" panose="020F0502020204030204" pitchFamily="34" charset="0"/>
                <a:cs typeface="Lato"/>
              </a:rPr>
              <a:t>omputer-based, numerical models to understand the exposure of the OAL to the hazard.</a:t>
            </a:r>
            <a:r>
              <a:rPr lang="en-GB" dirty="0">
                <a:latin typeface="Lato"/>
                <a:ea typeface="Calibri" panose="020F0502020204030204" pitchFamily="34" charset="0"/>
                <a:cs typeface="Lato"/>
              </a:rPr>
              <a:t> </a:t>
            </a:r>
            <a:endParaRPr lang="en-US" dirty="0"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4157142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Problem identification (4/4) 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12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F4581D-0A3B-EF2F-9730-2164C28259DE}"/>
              </a:ext>
            </a:extLst>
          </p:cNvPr>
          <p:cNvSpPr txBox="1"/>
          <p:nvPr/>
        </p:nvSpPr>
        <p:spPr>
          <a:xfrm>
            <a:off x="535406" y="1919844"/>
            <a:ext cx="6063916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ite investigation and hazard analysis within the problem identification supported by consultation and discussions held within an initial group of stakeholders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Communities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exposed to the HMHs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Local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authorities and related departments</a:t>
            </a: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42900" indent="-342900">
              <a:buClr>
                <a:srgbClr val="47CFFF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Academic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experts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GB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This paved</a:t>
            </a:r>
            <a:r>
              <a:rPr lang="en-GB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the way towards the identification of feasible solutions</a:t>
            </a:r>
            <a:r>
              <a:rPr lang="en-GB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US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D6088A35-5278-D294-8962-1EE000F8A8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87366">
            <a:off x="7495483" y="2355890"/>
            <a:ext cx="3819676" cy="2544230"/>
          </a:xfrm>
          <a:prstGeom prst="rect">
            <a:avLst/>
          </a:prstGeom>
          <a:ln>
            <a:solidFill>
              <a:srgbClr val="47C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4107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Selection (1/4)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35AA29-BFCA-4B11-C482-805751277727}"/>
              </a:ext>
            </a:extLst>
          </p:cNvPr>
          <p:cNvSpPr txBox="1"/>
          <p:nvPr/>
        </p:nvSpPr>
        <p:spPr>
          <a:xfrm>
            <a:off x="280515" y="1483571"/>
            <a:ext cx="5595363" cy="48013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HMHs are addressed differently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- depending 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on size and nature of the OAL and the hazard, but also on the stakeholders involved.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Establishment of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context-specific selection 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criteria, which emerged 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from discussions and consultations held between stakeholders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 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nsuring the </a:t>
            </a:r>
            <a:r>
              <a:rPr lang="en-GB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addressed a hazard, or its drivers, was more important than blending the </a:t>
            </a:r>
            <a:r>
              <a:rPr lang="en-GB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into the landscape. </a:t>
            </a: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Identified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met as many criteria as possible.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function and performance was the only 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criteria</a:t>
            </a:r>
            <a:r>
              <a:rPr lang="en-GB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identified by all the OALs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GB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dirty="0">
              <a:latin typeface="Lato"/>
              <a:ea typeface="Lato"/>
              <a:cs typeface="Lat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F1F94C-39B5-CD9E-742A-0DA42C4EEB6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5878" y="2024523"/>
            <a:ext cx="6035607" cy="36199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9F9FF8-7F1A-077A-E184-D4CED647312C}"/>
              </a:ext>
            </a:extLst>
          </p:cNvPr>
          <p:cNvSpPr txBox="1"/>
          <p:nvPr/>
        </p:nvSpPr>
        <p:spPr>
          <a:xfrm>
            <a:off x="7717718" y="1525178"/>
            <a:ext cx="235192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dirty="0" err="1">
                <a:solidFill>
                  <a:srgbClr val="4D71B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dirty="0">
                <a:solidFill>
                  <a:srgbClr val="4D71B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selection criteria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D7BBA3-8857-74C2-006C-5425DA29DF7C}"/>
              </a:ext>
            </a:extLst>
          </p:cNvPr>
          <p:cNvSpPr txBox="1"/>
          <p:nvPr/>
        </p:nvSpPr>
        <p:spPr>
          <a:xfrm>
            <a:off x="8727504" y="5959164"/>
            <a:ext cx="3509294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>
                <a:latin typeface="Lato"/>
                <a:ea typeface="Lato"/>
                <a:cs typeface="Lato"/>
              </a:rPr>
              <a:t>Source: Gonzalez-</a:t>
            </a:r>
            <a:r>
              <a:rPr lang="en-US" sz="1400" i="1" err="1">
                <a:latin typeface="Lato"/>
                <a:ea typeface="Lato"/>
                <a:cs typeface="Lato"/>
              </a:rPr>
              <a:t>Ollauri</a:t>
            </a:r>
            <a:r>
              <a:rPr lang="en-US" sz="1400" i="1">
                <a:latin typeface="Lato"/>
                <a:ea typeface="Lato"/>
                <a:cs typeface="Lato"/>
              </a:rPr>
              <a:t> et al. (Forthcoming)</a:t>
            </a:r>
          </a:p>
        </p:txBody>
      </p:sp>
    </p:spTree>
    <p:extLst>
      <p:ext uri="{BB962C8B-B14F-4D97-AF65-F5344CB8AC3E}">
        <p14:creationId xmlns:p14="http://schemas.microsoft.com/office/powerpoint/2010/main" val="1825626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Selection (2/4)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14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7E5667A-6E21-9A94-E3AC-1696AAD2DF93}"/>
              </a:ext>
            </a:extLst>
          </p:cNvPr>
          <p:cNvGrpSpPr/>
          <p:nvPr/>
        </p:nvGrpSpPr>
        <p:grpSpPr>
          <a:xfrm>
            <a:off x="800589" y="1130149"/>
            <a:ext cx="3123257" cy="5025558"/>
            <a:chOff x="811971" y="1544779"/>
            <a:chExt cx="3123257" cy="5406710"/>
          </a:xfrm>
        </p:grpSpPr>
        <p:sp>
          <p:nvSpPr>
            <p:cNvPr id="4" name="Rectangle: Rounded Corners 1">
              <a:extLst>
                <a:ext uri="{FF2B5EF4-FFF2-40B4-BE49-F238E27FC236}">
                  <a16:creationId xmlns:a16="http://schemas.microsoft.com/office/drawing/2014/main" id="{DA72DF76-1D5F-56E5-2009-AE97F244250A}"/>
                </a:ext>
              </a:extLst>
            </p:cNvPr>
            <p:cNvSpPr/>
            <p:nvPr/>
          </p:nvSpPr>
          <p:spPr>
            <a:xfrm>
              <a:off x="811971" y="1544779"/>
              <a:ext cx="3123257" cy="5388298"/>
            </a:xfrm>
            <a:prstGeom prst="roundRect">
              <a:avLst/>
            </a:prstGeom>
            <a:solidFill>
              <a:srgbClr val="8DC54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6" descr="A picture containing grass, outdoor, sky, grassy&#10;&#10;Description automatically generated">
              <a:extLst>
                <a:ext uri="{FF2B5EF4-FFF2-40B4-BE49-F238E27FC236}">
                  <a16:creationId xmlns:a16="http://schemas.microsoft.com/office/drawing/2014/main" id="{C1FFE450-36F6-C410-E9CA-2F883AB3A3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77567" y="2296503"/>
              <a:ext cx="2592063" cy="194126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324C5FF-87E3-B77B-2CFA-14F1845B7FBF}"/>
                </a:ext>
              </a:extLst>
            </p:cNvPr>
            <p:cNvSpPr txBox="1"/>
            <p:nvPr/>
          </p:nvSpPr>
          <p:spPr>
            <a:xfrm>
              <a:off x="1662841" y="6705268"/>
              <a:ext cx="2006789" cy="2462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000" i="1" dirty="0">
                  <a:solidFill>
                    <a:srgbClr val="FFFFFF"/>
                  </a:solidFill>
                  <a:latin typeface="Lato"/>
                  <a:ea typeface="Lato"/>
                  <a:cs typeface="Arial"/>
                </a:rPr>
                <a:t>Photo: </a:t>
              </a:r>
              <a:r>
                <a:rPr lang="en-GB" sz="1000" i="1" dirty="0" err="1">
                  <a:solidFill>
                    <a:srgbClr val="FFFFFF"/>
                  </a:solidFill>
                  <a:latin typeface="Lato"/>
                  <a:ea typeface="Lato"/>
                  <a:cs typeface="Arial"/>
                </a:rPr>
                <a:t>Dr.</a:t>
              </a:r>
              <a:r>
                <a:rPr lang="en-GB" sz="1000" i="1" dirty="0">
                  <a:solidFill>
                    <a:srgbClr val="FFFFFF"/>
                  </a:solidFill>
                  <a:latin typeface="Lato"/>
                  <a:ea typeface="Lato"/>
                  <a:cs typeface="Arial"/>
                </a:rPr>
                <a:t> Karen Munro</a:t>
              </a:r>
            </a:p>
          </p:txBody>
        </p:sp>
        <p:sp>
          <p:nvSpPr>
            <p:cNvPr id="11" name="Content Placeholder 5">
              <a:extLst>
                <a:ext uri="{FF2B5EF4-FFF2-40B4-BE49-F238E27FC236}">
                  <a16:creationId xmlns:a16="http://schemas.microsoft.com/office/drawing/2014/main" id="{521178E0-0C95-5E55-F923-6D3E342C9E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3028" y="1666725"/>
              <a:ext cx="2879333" cy="897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  <a:defRPr/>
              </a:pPr>
              <a:r>
                <a:rPr lang="en-GB" sz="1400" b="1" dirty="0" err="1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Catterline</a:t>
              </a:r>
              <a:r>
                <a:rPr lang="en-GB" sz="140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, Scotland, UK</a:t>
              </a:r>
            </a:p>
            <a:p>
              <a:pPr marL="0" indent="0" algn="ctr">
                <a:buNone/>
                <a:defRPr/>
              </a:pPr>
              <a:r>
                <a:rPr lang="en-GB" sz="1300" b="1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Shallow landslide and coastal erosion</a:t>
              </a:r>
              <a:endParaRPr lang="de-DE" sz="1300" b="1" dirty="0">
                <a:solidFill>
                  <a:schemeClr val="bg1"/>
                </a:solidFill>
                <a:latin typeface="Lato"/>
                <a:ea typeface="Lato"/>
                <a:cs typeface="Arial"/>
              </a:endParaRPr>
            </a:p>
            <a:p>
              <a:pPr marL="0" indent="0" algn="ctr" defTabSz="685800">
                <a:buNone/>
                <a:defRPr/>
              </a:pPr>
              <a:endParaRPr lang="en-GB" sz="1400" dirty="0">
                <a:solidFill>
                  <a:srgbClr val="000000"/>
                </a:solidFill>
                <a:latin typeface="Lato"/>
                <a:ea typeface="Lato"/>
                <a:cs typeface="Arial" panose="020B0604020202020204" pitchFamily="34" charset="0"/>
              </a:endParaRPr>
            </a:p>
          </p:txBody>
        </p:sp>
        <p:sp>
          <p:nvSpPr>
            <p:cNvPr id="12" name="Content Placeholder 5">
              <a:extLst>
                <a:ext uri="{FF2B5EF4-FFF2-40B4-BE49-F238E27FC236}">
                  <a16:creationId xmlns:a16="http://schemas.microsoft.com/office/drawing/2014/main" id="{40FB91B6-7B32-54EA-2CF9-18EA15E8EB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60801" y="4288108"/>
              <a:ext cx="2843098" cy="2127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200" u="sng" dirty="0" err="1">
                  <a:solidFill>
                    <a:schemeClr val="bg1"/>
                  </a:solidFill>
                  <a:latin typeface="Lato"/>
                  <a:ea typeface="Lato"/>
                  <a:cs typeface="Calibri"/>
                </a:rPr>
                <a:t>NbS</a:t>
              </a:r>
              <a:r>
                <a:rPr lang="en-GB" sz="1200" u="sng" dirty="0">
                  <a:solidFill>
                    <a:schemeClr val="bg1"/>
                  </a:solidFill>
                  <a:latin typeface="Lato"/>
                  <a:ea typeface="Lato"/>
                  <a:cs typeface="Calibri"/>
                </a:rPr>
                <a:t> type:</a:t>
              </a:r>
              <a:endParaRPr lang="en-GB" sz="1200" u="sng" dirty="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  <a:p>
              <a:r>
                <a:rPr lang="en-GB" sz="1200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Soil bio-engineering techniques </a:t>
              </a:r>
              <a:endParaRPr lang="en-US" sz="1200" dirty="0">
                <a:solidFill>
                  <a:schemeClr val="bg1"/>
                </a:solidFill>
                <a:latin typeface="Lato"/>
                <a:ea typeface="+mn-lt"/>
                <a:cs typeface="+mn-lt"/>
              </a:endParaRPr>
            </a:p>
            <a:p>
              <a:r>
                <a:rPr lang="en-GB" sz="1200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Green Infrastructure </a:t>
              </a:r>
              <a:endParaRPr lang="en-US" sz="1200" dirty="0">
                <a:solidFill>
                  <a:schemeClr val="bg1"/>
                </a:solidFill>
                <a:latin typeface="Lato"/>
                <a:ea typeface="+mn-lt"/>
                <a:cs typeface="+mn-lt"/>
              </a:endParaRPr>
            </a:p>
            <a:p>
              <a:r>
                <a:rPr lang="en-GB" sz="1200" dirty="0" err="1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SuDS</a:t>
              </a:r>
              <a:r>
                <a:rPr lang="en-GB" sz="1200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 </a:t>
              </a:r>
            </a:p>
            <a:p>
              <a:pPr marL="0" indent="0">
                <a:buNone/>
              </a:pPr>
              <a:br>
                <a:rPr lang="en-GB" sz="1200" u="sng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</a:br>
              <a:r>
                <a:rPr lang="en-GB" sz="1200" u="sng" dirty="0" err="1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NbS</a:t>
              </a:r>
              <a:r>
                <a:rPr lang="en-GB" sz="1200" u="sng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 shortlist:</a:t>
              </a:r>
            </a:p>
            <a:p>
              <a:pPr marL="0" indent="0">
                <a:buNone/>
              </a:pPr>
              <a:endPara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endParaRPr>
            </a:p>
            <a:p>
              <a:pPr marL="0" indent="0">
                <a:buNone/>
              </a:pPr>
              <a:endPara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endParaRPr>
            </a:p>
            <a:p>
              <a:pPr marL="0" indent="0">
                <a:buNone/>
              </a:pPr>
              <a:endParaRPr lang="en-GB" sz="1200" dirty="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  <a:p>
              <a:pPr marL="0" indent="0" defTabSz="685800">
                <a:buNone/>
                <a:defRPr/>
              </a:pPr>
              <a:endParaRPr lang="en-GB" sz="1200" dirty="0">
                <a:solidFill>
                  <a:schemeClr val="bg1"/>
                </a:solidFill>
                <a:latin typeface="Lato"/>
                <a:ea typeface="Lato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7" name="Table 21">
            <a:extLst>
              <a:ext uri="{FF2B5EF4-FFF2-40B4-BE49-F238E27FC236}">
                <a16:creationId xmlns:a16="http://schemas.microsoft.com/office/drawing/2014/main" id="{878904E3-C538-B6DE-91AF-70E032F1F2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86232"/>
              </p:ext>
            </p:extLst>
          </p:nvPr>
        </p:nvGraphicFramePr>
        <p:xfrm>
          <a:off x="931301" y="5011787"/>
          <a:ext cx="2879334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08745">
                  <a:extLst>
                    <a:ext uri="{9D8B030D-6E8A-4147-A177-3AD203B41FA5}">
                      <a16:colId xmlns:a16="http://schemas.microsoft.com/office/drawing/2014/main" val="2507630821"/>
                    </a:ext>
                  </a:extLst>
                </a:gridCol>
                <a:gridCol w="1670589">
                  <a:extLst>
                    <a:ext uri="{9D8B030D-6E8A-4147-A177-3AD203B41FA5}">
                      <a16:colId xmlns:a16="http://schemas.microsoft.com/office/drawing/2014/main" val="3471981727"/>
                    </a:ext>
                  </a:extLst>
                </a:gridCol>
              </a:tblGrid>
              <a:tr h="23683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Live </a:t>
                      </a:r>
                      <a:r>
                        <a:rPr lang="en-GB" sz="1200" dirty="0" err="1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cribwall</a:t>
                      </a:r>
                      <a:r>
                        <a:rPr lang="en-GB" sz="120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 </a:t>
                      </a:r>
                      <a:endParaRPr lang="en-US" sz="1200" dirty="0">
                        <a:solidFill>
                          <a:schemeClr val="bg1"/>
                        </a:solidFill>
                        <a:latin typeface="Lato"/>
                        <a:ea typeface="+mn-lt"/>
                        <a:cs typeface="+mn-lt"/>
                      </a:endParaRPr>
                    </a:p>
                  </a:txBody>
                  <a:tcPr>
                    <a:lnR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Live grating  </a:t>
                      </a:r>
                      <a:endParaRPr lang="en-US" sz="1200" dirty="0">
                        <a:solidFill>
                          <a:schemeClr val="bg1"/>
                        </a:solidFill>
                        <a:latin typeface="Lato"/>
                        <a:ea typeface="+mn-lt"/>
                        <a:cs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447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Live palisade </a:t>
                      </a:r>
                      <a:endParaRPr lang="en-US" sz="1200" dirty="0">
                        <a:solidFill>
                          <a:schemeClr val="bg1"/>
                        </a:solidFill>
                        <a:latin typeface="Lato"/>
                        <a:ea typeface="+mn-lt"/>
                        <a:cs typeface="+mn-lt"/>
                      </a:endParaRPr>
                    </a:p>
                  </a:txBody>
                  <a:tcPr>
                    <a:lnR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Brush layer </a:t>
                      </a:r>
                      <a:endParaRPr lang="en-US" sz="1200" dirty="0">
                        <a:solidFill>
                          <a:schemeClr val="bg1"/>
                        </a:solidFill>
                        <a:latin typeface="Lato"/>
                        <a:ea typeface="+mn-lt"/>
                        <a:cs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295922"/>
                  </a:ext>
                </a:extLst>
              </a:tr>
              <a:tr h="2696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Live pole drain </a:t>
                      </a:r>
                      <a:endParaRPr lang="en-US" sz="1200" dirty="0">
                        <a:solidFill>
                          <a:schemeClr val="bg1"/>
                        </a:solidFill>
                        <a:latin typeface="Lato"/>
                        <a:ea typeface="+mn-lt"/>
                        <a:cs typeface="+mn-lt"/>
                      </a:endParaRPr>
                    </a:p>
                  </a:txBody>
                  <a:tcPr>
                    <a:lnR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High-density planting </a:t>
                      </a:r>
                      <a:endParaRPr lang="en-GB" sz="1200" dirty="0">
                        <a:solidFill>
                          <a:schemeClr val="bg1"/>
                        </a:solidFill>
                        <a:latin typeface="Lato"/>
                        <a:ea typeface="Lato"/>
                        <a:cs typeface="Lato"/>
                      </a:endParaRPr>
                    </a:p>
                  </a:txBody>
                  <a:tcPr>
                    <a:lnL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00141593"/>
                  </a:ext>
                </a:extLst>
              </a:tr>
            </a:tbl>
          </a:graphicData>
        </a:graphic>
      </p:graphicFrame>
      <p:sp>
        <p:nvSpPr>
          <p:cNvPr id="22" name="Rectangle: Rounded Corners 1">
            <a:extLst>
              <a:ext uri="{FF2B5EF4-FFF2-40B4-BE49-F238E27FC236}">
                <a16:creationId xmlns:a16="http://schemas.microsoft.com/office/drawing/2014/main" id="{A7BBD3A1-7CEF-C0F5-E797-2D6E059C2350}"/>
              </a:ext>
            </a:extLst>
          </p:cNvPr>
          <p:cNvSpPr/>
          <p:nvPr/>
        </p:nvSpPr>
        <p:spPr>
          <a:xfrm>
            <a:off x="4455796" y="1136926"/>
            <a:ext cx="3123257" cy="5008444"/>
          </a:xfrm>
          <a:prstGeom prst="roundRect">
            <a:avLst/>
          </a:prstGeom>
          <a:solidFill>
            <a:srgbClr val="F094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B39C3879-A738-F08E-098A-A4F7FF76A15E}"/>
              </a:ext>
            </a:extLst>
          </p:cNvPr>
          <p:cNvSpPr txBox="1">
            <a:spLocks/>
          </p:cNvSpPr>
          <p:nvPr/>
        </p:nvSpPr>
        <p:spPr bwMode="auto">
          <a:xfrm>
            <a:off x="4861140" y="1306146"/>
            <a:ext cx="2330070" cy="488184"/>
          </a:xfrm>
          <a:prstGeom prst="rect">
            <a:avLst/>
          </a:prstGeom>
          <a:solidFill>
            <a:srgbClr val="F09400"/>
          </a:solidFill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20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Austria</a:t>
            </a:r>
          </a:p>
          <a:p>
            <a:pPr marL="0" indent="0" algn="ctr">
              <a:buNone/>
              <a:defRPr/>
            </a:pPr>
            <a:r>
              <a:rPr lang="en-IE" sz="1900" b="1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Deep-seated landslide</a:t>
            </a:r>
            <a:endParaRPr lang="de-DE" sz="1900" b="1" dirty="0">
              <a:solidFill>
                <a:schemeClr val="bg1"/>
              </a:solidFill>
              <a:latin typeface="Lato"/>
              <a:ea typeface="Lato"/>
              <a:cs typeface="Arial"/>
            </a:endParaRPr>
          </a:p>
          <a:p>
            <a:pPr marL="0" indent="0" algn="ctr" defTabSz="685800">
              <a:buNone/>
              <a:defRPr/>
            </a:pPr>
            <a:endParaRPr lang="en-GB" sz="1600" dirty="0">
              <a:solidFill>
                <a:srgbClr val="000000"/>
              </a:solidFill>
              <a:latin typeface="Lato"/>
              <a:ea typeface="Lato"/>
              <a:cs typeface="Arial" panose="020B0604020202020204" pitchFamily="34" charset="0"/>
            </a:endParaRP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96AAA163-B389-69BF-DCAD-A7CAADFA7B03}"/>
              </a:ext>
            </a:extLst>
          </p:cNvPr>
          <p:cNvSpPr txBox="1">
            <a:spLocks/>
          </p:cNvSpPr>
          <p:nvPr/>
        </p:nvSpPr>
        <p:spPr bwMode="auto">
          <a:xfrm>
            <a:off x="4604625" y="3729265"/>
            <a:ext cx="2843098" cy="1977694"/>
          </a:xfrm>
          <a:prstGeom prst="rect">
            <a:avLst/>
          </a:prstGeom>
          <a:solidFill>
            <a:srgbClr val="F09400"/>
          </a:solidFill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200" u="sng" dirty="0" err="1">
                <a:solidFill>
                  <a:schemeClr val="bg1"/>
                </a:solidFill>
                <a:latin typeface="Lato"/>
                <a:ea typeface="Lato"/>
                <a:cs typeface="Calibri"/>
              </a:rPr>
              <a:t>NbS</a:t>
            </a:r>
            <a:r>
              <a:rPr lang="en-GB" sz="1200" u="sng" dirty="0">
                <a:solidFill>
                  <a:schemeClr val="bg1"/>
                </a:solidFill>
                <a:latin typeface="Lato"/>
                <a:ea typeface="Lato"/>
                <a:cs typeface="Calibri"/>
              </a:rPr>
              <a:t> type:</a:t>
            </a:r>
            <a:endParaRPr lang="en-GB" sz="1200" u="sng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Groundwater storage</a:t>
            </a: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Ecosystem-based adaptation</a:t>
            </a:r>
          </a:p>
          <a:p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br>
              <a:rPr lang="en-GB" sz="1200" u="sng" dirty="0">
                <a:solidFill>
                  <a:schemeClr val="bg1"/>
                </a:solidFill>
                <a:latin typeface="Lato"/>
                <a:ea typeface="+mn-lt"/>
                <a:cs typeface="+mn-lt"/>
              </a:rPr>
            </a:br>
            <a:r>
              <a:rPr lang="en-GB" sz="1200" u="sng" dirty="0" err="1">
                <a:solidFill>
                  <a:schemeClr val="bg1"/>
                </a:solidFill>
                <a:latin typeface="Lato"/>
                <a:ea typeface="+mn-lt"/>
                <a:cs typeface="+mn-lt"/>
              </a:rPr>
              <a:t>NbS</a:t>
            </a:r>
            <a:r>
              <a:rPr lang="en-GB" sz="1200" u="sng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 shortlist:</a:t>
            </a: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Bentonite layering below the streambed</a:t>
            </a: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Forest management adaptation </a:t>
            </a:r>
          </a:p>
          <a:p>
            <a:pPr marL="0" indent="0">
              <a:buNone/>
            </a:pPr>
            <a:endParaRPr lang="en-GB" sz="1200" u="sng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u="sng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0" indent="0" defTabSz="685800">
              <a:buNone/>
              <a:defRPr/>
            </a:pPr>
            <a:endParaRPr lang="en-GB" sz="1200" dirty="0">
              <a:solidFill>
                <a:schemeClr val="bg1"/>
              </a:solidFill>
              <a:latin typeface="Lato"/>
              <a:ea typeface="Lato"/>
              <a:cs typeface="Arial" panose="020B0604020202020204" pitchFamily="34" charset="0"/>
            </a:endParaRPr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B82A435A-A6EA-6C30-DA68-16EBD6AF134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8955" y="1864107"/>
            <a:ext cx="2594439" cy="1797363"/>
          </a:xfrm>
          <a:prstGeom prst="rect">
            <a:avLst/>
          </a:prstGeom>
          <a:solidFill>
            <a:srgbClr val="F09400"/>
          </a:solidFill>
        </p:spPr>
      </p:pic>
      <p:sp>
        <p:nvSpPr>
          <p:cNvPr id="27" name="Rectangle: Rounded Corners 1">
            <a:extLst>
              <a:ext uri="{FF2B5EF4-FFF2-40B4-BE49-F238E27FC236}">
                <a16:creationId xmlns:a16="http://schemas.microsoft.com/office/drawing/2014/main" id="{3316F708-BFB7-92D4-56C9-FE30E29531D5}"/>
              </a:ext>
            </a:extLst>
          </p:cNvPr>
          <p:cNvSpPr/>
          <p:nvPr/>
        </p:nvSpPr>
        <p:spPr>
          <a:xfrm>
            <a:off x="8111003" y="1136926"/>
            <a:ext cx="3123257" cy="5008444"/>
          </a:xfrm>
          <a:prstGeom prst="roundRect">
            <a:avLst/>
          </a:prstGeom>
          <a:solidFill>
            <a:srgbClr val="47C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E0CC1CC3-BDF9-9F3E-A64D-54C0E8715375}"/>
              </a:ext>
            </a:extLst>
          </p:cNvPr>
          <p:cNvSpPr txBox="1">
            <a:spLocks/>
          </p:cNvSpPr>
          <p:nvPr/>
        </p:nvSpPr>
        <p:spPr bwMode="auto">
          <a:xfrm>
            <a:off x="8516347" y="1306146"/>
            <a:ext cx="2330070" cy="48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20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Italy</a:t>
            </a:r>
          </a:p>
          <a:p>
            <a:pPr marL="0" indent="0" algn="ctr">
              <a:buNone/>
              <a:defRPr/>
            </a:pPr>
            <a:r>
              <a:rPr lang="en-IE" sz="1900" b="1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Shallow landslide and erosion </a:t>
            </a:r>
            <a:endParaRPr lang="en-GB" sz="1600" dirty="0">
              <a:solidFill>
                <a:srgbClr val="000000"/>
              </a:solidFill>
              <a:latin typeface="Lato"/>
              <a:ea typeface="Lato"/>
              <a:cs typeface="Arial" panose="020B0604020202020204" pitchFamily="34" charset="0"/>
            </a:endParaRPr>
          </a:p>
        </p:txBody>
      </p:sp>
      <p:sp>
        <p:nvSpPr>
          <p:cNvPr id="29" name="Content Placeholder 5">
            <a:extLst>
              <a:ext uri="{FF2B5EF4-FFF2-40B4-BE49-F238E27FC236}">
                <a16:creationId xmlns:a16="http://schemas.microsoft.com/office/drawing/2014/main" id="{3A295C6D-AB02-2866-C186-66E238EBF90F}"/>
              </a:ext>
            </a:extLst>
          </p:cNvPr>
          <p:cNvSpPr txBox="1">
            <a:spLocks/>
          </p:cNvSpPr>
          <p:nvPr/>
        </p:nvSpPr>
        <p:spPr bwMode="auto">
          <a:xfrm>
            <a:off x="8259833" y="3816947"/>
            <a:ext cx="2843098" cy="197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200" u="sng" dirty="0" err="1">
                <a:solidFill>
                  <a:schemeClr val="bg1"/>
                </a:solidFill>
                <a:latin typeface="Lato"/>
                <a:ea typeface="Lato"/>
                <a:cs typeface="Calibri"/>
              </a:rPr>
              <a:t>NbS</a:t>
            </a:r>
            <a:r>
              <a:rPr lang="en-GB" sz="1200" u="sng" dirty="0">
                <a:solidFill>
                  <a:schemeClr val="bg1"/>
                </a:solidFill>
                <a:latin typeface="Lato"/>
                <a:ea typeface="Lato"/>
                <a:cs typeface="Calibri"/>
              </a:rPr>
              <a:t> type:</a:t>
            </a:r>
            <a:endParaRPr lang="en-GB" sz="1200" u="sng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Soil bio-engineering techniques </a:t>
            </a:r>
          </a:p>
          <a:p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br>
              <a:rPr lang="en-GB" sz="1200" u="sng" dirty="0">
                <a:solidFill>
                  <a:schemeClr val="bg1"/>
                </a:solidFill>
                <a:latin typeface="Lato"/>
                <a:ea typeface="+mn-lt"/>
                <a:cs typeface="+mn-lt"/>
              </a:rPr>
            </a:br>
            <a:r>
              <a:rPr lang="en-GB" sz="1200" u="sng" dirty="0" err="1">
                <a:solidFill>
                  <a:schemeClr val="bg1"/>
                </a:solidFill>
                <a:latin typeface="Lato"/>
                <a:ea typeface="+mn-lt"/>
                <a:cs typeface="+mn-lt"/>
              </a:rPr>
              <a:t>NbS</a:t>
            </a:r>
            <a:r>
              <a:rPr lang="en-GB" sz="1200" u="sng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 shortlist:</a:t>
            </a: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Herbaceous protection cover</a:t>
            </a:r>
          </a:p>
          <a:p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u="sng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u="sng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0" indent="0" defTabSz="685800">
              <a:buNone/>
              <a:defRPr/>
            </a:pPr>
            <a:endParaRPr lang="en-GB" sz="1200" dirty="0">
              <a:solidFill>
                <a:schemeClr val="bg1"/>
              </a:solidFill>
              <a:latin typeface="Lato"/>
              <a:ea typeface="Lato"/>
              <a:cs typeface="Arial" panose="020B0604020202020204" pitchFamily="34" charset="0"/>
            </a:endParaRPr>
          </a:p>
        </p:txBody>
      </p:sp>
      <p:pic>
        <p:nvPicPr>
          <p:cNvPr id="9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BBCB7F26-55A9-60D3-6943-49723B42AB7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2241" y="1855800"/>
            <a:ext cx="2585831" cy="179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59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Selection (3/4)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15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7E5667A-6E21-9A94-E3AC-1696AAD2DF93}"/>
              </a:ext>
            </a:extLst>
          </p:cNvPr>
          <p:cNvGrpSpPr/>
          <p:nvPr/>
        </p:nvGrpSpPr>
        <p:grpSpPr>
          <a:xfrm>
            <a:off x="800589" y="1130149"/>
            <a:ext cx="3123257" cy="5008444"/>
            <a:chOff x="811971" y="1544779"/>
            <a:chExt cx="3123257" cy="5388298"/>
          </a:xfrm>
        </p:grpSpPr>
        <p:sp>
          <p:nvSpPr>
            <p:cNvPr id="4" name="Rectangle: Rounded Corners 1">
              <a:extLst>
                <a:ext uri="{FF2B5EF4-FFF2-40B4-BE49-F238E27FC236}">
                  <a16:creationId xmlns:a16="http://schemas.microsoft.com/office/drawing/2014/main" id="{DA72DF76-1D5F-56E5-2009-AE97F244250A}"/>
                </a:ext>
              </a:extLst>
            </p:cNvPr>
            <p:cNvSpPr/>
            <p:nvPr/>
          </p:nvSpPr>
          <p:spPr>
            <a:xfrm>
              <a:off x="811971" y="1544779"/>
              <a:ext cx="3123257" cy="5388298"/>
            </a:xfrm>
            <a:prstGeom prst="roundRect">
              <a:avLst/>
            </a:prstGeom>
            <a:solidFill>
              <a:srgbClr val="8DC54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ontent Placeholder 5">
              <a:extLst>
                <a:ext uri="{FF2B5EF4-FFF2-40B4-BE49-F238E27FC236}">
                  <a16:creationId xmlns:a16="http://schemas.microsoft.com/office/drawing/2014/main" id="{521178E0-0C95-5E55-F923-6D3E342C9E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73028" y="1666725"/>
              <a:ext cx="2879333" cy="897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  <a:defRPr/>
              </a:pPr>
              <a:r>
                <a:rPr lang="en-GB" sz="140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Finland</a:t>
              </a:r>
            </a:p>
            <a:p>
              <a:pPr marL="0" indent="0" algn="ctr">
                <a:buNone/>
                <a:defRPr/>
              </a:pPr>
              <a:r>
                <a:rPr lang="en-IE" sz="1300" b="1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Lake eutrophication</a:t>
              </a:r>
              <a:endParaRPr lang="en-IE" sz="1300" b="1" dirty="0">
                <a:solidFill>
                  <a:schemeClr val="bg1"/>
                </a:solidFill>
                <a:latin typeface="Lato"/>
                <a:ea typeface="Lato"/>
                <a:cs typeface="Arial"/>
              </a:endParaRPr>
            </a:p>
            <a:p>
              <a:pPr marL="0" indent="0" algn="ctr" defTabSz="685800">
                <a:buNone/>
                <a:defRPr/>
              </a:pPr>
              <a:endParaRPr lang="en-GB" sz="1400" dirty="0">
                <a:solidFill>
                  <a:srgbClr val="000000"/>
                </a:solidFill>
                <a:latin typeface="Lato"/>
                <a:ea typeface="Lato"/>
                <a:cs typeface="Arial" panose="020B0604020202020204" pitchFamily="34" charset="0"/>
              </a:endParaRPr>
            </a:p>
          </p:txBody>
        </p:sp>
        <p:sp>
          <p:nvSpPr>
            <p:cNvPr id="12" name="Content Placeholder 5">
              <a:extLst>
                <a:ext uri="{FF2B5EF4-FFF2-40B4-BE49-F238E27FC236}">
                  <a16:creationId xmlns:a16="http://schemas.microsoft.com/office/drawing/2014/main" id="{40FB91B6-7B32-54EA-2CF9-18EA15E8EB8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60801" y="4288108"/>
              <a:ext cx="2843098" cy="2127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1200" u="sng" dirty="0" err="1">
                  <a:solidFill>
                    <a:schemeClr val="bg1"/>
                  </a:solidFill>
                  <a:latin typeface="Lato"/>
                  <a:ea typeface="Lato"/>
                  <a:cs typeface="Calibri"/>
                </a:rPr>
                <a:t>NbS</a:t>
              </a:r>
              <a:r>
                <a:rPr lang="en-GB" sz="1200" u="sng" dirty="0">
                  <a:solidFill>
                    <a:schemeClr val="bg1"/>
                  </a:solidFill>
                  <a:latin typeface="Lato"/>
                  <a:ea typeface="Lato"/>
                  <a:cs typeface="Calibri"/>
                </a:rPr>
                <a:t> type:</a:t>
              </a:r>
              <a:endParaRPr lang="en-GB" sz="1200" u="sng" dirty="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  <a:p>
              <a:r>
                <a:rPr lang="en-GB" sz="1200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Ecosystem-based adaptation</a:t>
              </a:r>
            </a:p>
            <a:p>
              <a:r>
                <a:rPr lang="en-GB" sz="1200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Blue/Green infrastructure</a:t>
              </a:r>
            </a:p>
            <a:p>
              <a:pPr marL="0" indent="0">
                <a:buNone/>
              </a:pPr>
              <a:br>
                <a:rPr lang="en-GB" sz="1200" u="sng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</a:br>
              <a:r>
                <a:rPr lang="en-GB" sz="1200" u="sng" dirty="0" err="1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NbS</a:t>
              </a:r>
              <a:r>
                <a:rPr lang="en-GB" sz="1200" u="sng" dirty="0">
                  <a:solidFill>
                    <a:schemeClr val="bg1"/>
                  </a:solidFill>
                  <a:latin typeface="Lato"/>
                  <a:ea typeface="+mn-lt"/>
                  <a:cs typeface="+mn-lt"/>
                </a:rPr>
                <a:t> shortlist:</a:t>
              </a:r>
            </a:p>
            <a:p>
              <a:pPr marL="0" indent="0">
                <a:buNone/>
              </a:pPr>
              <a:endPara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endParaRPr>
            </a:p>
            <a:p>
              <a:pPr marL="0" indent="0">
                <a:buNone/>
              </a:pPr>
              <a:endPara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endParaRPr>
            </a:p>
            <a:p>
              <a:pPr marL="0" indent="0">
                <a:buNone/>
              </a:pPr>
              <a:endParaRPr lang="en-GB" sz="1200" dirty="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  <a:p>
              <a:pPr marL="0" indent="0" defTabSz="685800">
                <a:buNone/>
                <a:defRPr/>
              </a:pPr>
              <a:endParaRPr lang="en-GB" sz="1200" dirty="0">
                <a:solidFill>
                  <a:schemeClr val="bg1"/>
                </a:solidFill>
                <a:latin typeface="Lato"/>
                <a:ea typeface="Lato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7" name="Table 21">
            <a:extLst>
              <a:ext uri="{FF2B5EF4-FFF2-40B4-BE49-F238E27FC236}">
                <a16:creationId xmlns:a16="http://schemas.microsoft.com/office/drawing/2014/main" id="{878904E3-C538-B6DE-91AF-70E032F1F2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050535"/>
              </p:ext>
            </p:extLst>
          </p:nvPr>
        </p:nvGraphicFramePr>
        <p:xfrm>
          <a:off x="1135787" y="4766912"/>
          <a:ext cx="2656730" cy="137845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9002">
                  <a:extLst>
                    <a:ext uri="{9D8B030D-6E8A-4147-A177-3AD203B41FA5}">
                      <a16:colId xmlns:a16="http://schemas.microsoft.com/office/drawing/2014/main" val="2507630821"/>
                    </a:ext>
                  </a:extLst>
                </a:gridCol>
                <a:gridCol w="1487728">
                  <a:extLst>
                    <a:ext uri="{9D8B030D-6E8A-4147-A177-3AD203B41FA5}">
                      <a16:colId xmlns:a16="http://schemas.microsoft.com/office/drawing/2014/main" val="3471981727"/>
                    </a:ext>
                  </a:extLst>
                </a:gridCol>
              </a:tblGrid>
              <a:tr h="358642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buNone/>
                      </a:pPr>
                      <a:r>
                        <a:rPr lang="en-GB" sz="115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Continuous cover forestry</a:t>
                      </a:r>
                    </a:p>
                  </a:txBody>
                  <a:tcPr>
                    <a:lnR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Constructed 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wetlands</a:t>
                      </a:r>
                    </a:p>
                  </a:txBody>
                  <a:tcPr>
                    <a:lnL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447207"/>
                  </a:ext>
                </a:extLst>
              </a:tr>
              <a:tr h="358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Sedimentation ponds</a:t>
                      </a:r>
                    </a:p>
                  </a:txBody>
                  <a:tcPr>
                    <a:lnR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Riparian buffer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zones</a:t>
                      </a:r>
                    </a:p>
                  </a:txBody>
                  <a:tcPr>
                    <a:lnL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295922"/>
                  </a:ext>
                </a:extLst>
              </a:tr>
              <a:tr h="4976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Overland flow areas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50" dirty="0">
                        <a:solidFill>
                          <a:schemeClr val="bg1"/>
                        </a:solidFill>
                        <a:latin typeface="Lato"/>
                        <a:ea typeface="+mn-lt"/>
                        <a:cs typeface="+mn-lt"/>
                      </a:endParaRPr>
                    </a:p>
                  </a:txBody>
                  <a:tcPr>
                    <a:lnR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Submerged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50" dirty="0">
                          <a:solidFill>
                            <a:schemeClr val="bg1"/>
                          </a:solidFill>
                          <a:latin typeface="Lato"/>
                          <a:ea typeface="+mn-lt"/>
                          <a:cs typeface="+mn-lt"/>
                        </a:rPr>
                        <a:t>dams</a:t>
                      </a:r>
                    </a:p>
                  </a:txBody>
                  <a:tcPr>
                    <a:lnL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8CC5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00141593"/>
                  </a:ext>
                </a:extLst>
              </a:tr>
            </a:tbl>
          </a:graphicData>
        </a:graphic>
      </p:graphicFrame>
      <p:sp>
        <p:nvSpPr>
          <p:cNvPr id="22" name="Rectangle: Rounded Corners 1">
            <a:extLst>
              <a:ext uri="{FF2B5EF4-FFF2-40B4-BE49-F238E27FC236}">
                <a16:creationId xmlns:a16="http://schemas.microsoft.com/office/drawing/2014/main" id="{A7BBD3A1-7CEF-C0F5-E797-2D6E059C2350}"/>
              </a:ext>
            </a:extLst>
          </p:cNvPr>
          <p:cNvSpPr/>
          <p:nvPr/>
        </p:nvSpPr>
        <p:spPr>
          <a:xfrm>
            <a:off x="4455796" y="1136926"/>
            <a:ext cx="3123257" cy="5008444"/>
          </a:xfrm>
          <a:prstGeom prst="roundRect">
            <a:avLst/>
          </a:prstGeom>
          <a:solidFill>
            <a:srgbClr val="F094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B39C3879-A738-F08E-098A-A4F7FF76A15E}"/>
              </a:ext>
            </a:extLst>
          </p:cNvPr>
          <p:cNvSpPr txBox="1">
            <a:spLocks/>
          </p:cNvSpPr>
          <p:nvPr/>
        </p:nvSpPr>
        <p:spPr bwMode="auto">
          <a:xfrm>
            <a:off x="4861140" y="1306146"/>
            <a:ext cx="2330070" cy="488184"/>
          </a:xfrm>
          <a:prstGeom prst="rect">
            <a:avLst/>
          </a:prstGeom>
          <a:solidFill>
            <a:srgbClr val="F09400"/>
          </a:solidFill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20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Greece</a:t>
            </a:r>
          </a:p>
          <a:p>
            <a:pPr marL="0" indent="0" algn="ctr">
              <a:buNone/>
              <a:defRPr/>
            </a:pPr>
            <a:r>
              <a:rPr lang="en-IE" sz="1900" b="1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Flooding &amp; drought</a:t>
            </a:r>
            <a:endParaRPr lang="de-DE" sz="1900" b="1" dirty="0">
              <a:solidFill>
                <a:schemeClr val="bg1"/>
              </a:solidFill>
              <a:latin typeface="Lato"/>
              <a:ea typeface="Lato"/>
              <a:cs typeface="Arial"/>
            </a:endParaRPr>
          </a:p>
          <a:p>
            <a:pPr marL="0" indent="0" algn="ctr" defTabSz="685800">
              <a:buNone/>
              <a:defRPr/>
            </a:pPr>
            <a:endParaRPr lang="en-GB" sz="1600" dirty="0">
              <a:solidFill>
                <a:srgbClr val="000000"/>
              </a:solidFill>
              <a:latin typeface="Lato"/>
              <a:ea typeface="Lato"/>
              <a:cs typeface="Arial" panose="020B0604020202020204" pitchFamily="34" charset="0"/>
            </a:endParaRP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96AAA163-B389-69BF-DCAD-A7CAADFA7B03}"/>
              </a:ext>
            </a:extLst>
          </p:cNvPr>
          <p:cNvSpPr txBox="1">
            <a:spLocks/>
          </p:cNvSpPr>
          <p:nvPr/>
        </p:nvSpPr>
        <p:spPr bwMode="auto">
          <a:xfrm>
            <a:off x="4604625" y="3729265"/>
            <a:ext cx="2843098" cy="1977694"/>
          </a:xfrm>
          <a:prstGeom prst="rect">
            <a:avLst/>
          </a:prstGeom>
          <a:solidFill>
            <a:srgbClr val="F09400"/>
          </a:solidFill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200" u="sng" dirty="0" err="1">
                <a:solidFill>
                  <a:schemeClr val="bg1"/>
                </a:solidFill>
                <a:latin typeface="Lato"/>
                <a:ea typeface="Lato"/>
                <a:cs typeface="Calibri"/>
              </a:rPr>
              <a:t>NbS</a:t>
            </a:r>
            <a:r>
              <a:rPr lang="en-GB" sz="1200" u="sng" dirty="0">
                <a:solidFill>
                  <a:schemeClr val="bg1"/>
                </a:solidFill>
                <a:latin typeface="Lato"/>
                <a:ea typeface="Lato"/>
                <a:cs typeface="Calibri"/>
              </a:rPr>
              <a:t> type:</a:t>
            </a:r>
            <a:endParaRPr lang="en-GB" sz="1200" u="sng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Blue/Green infrastructure</a:t>
            </a: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Ecosystem-based adaptation</a:t>
            </a:r>
          </a:p>
          <a:p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br>
              <a:rPr lang="en-GB" sz="1200" u="sng" dirty="0">
                <a:solidFill>
                  <a:schemeClr val="bg1"/>
                </a:solidFill>
                <a:latin typeface="Lato"/>
                <a:ea typeface="+mn-lt"/>
                <a:cs typeface="+mn-lt"/>
              </a:rPr>
            </a:br>
            <a:r>
              <a:rPr lang="en-GB" sz="1200" u="sng" dirty="0" err="1">
                <a:solidFill>
                  <a:schemeClr val="bg1"/>
                </a:solidFill>
                <a:latin typeface="Lato"/>
                <a:ea typeface="+mn-lt"/>
                <a:cs typeface="+mn-lt"/>
              </a:rPr>
              <a:t>NbS</a:t>
            </a:r>
            <a:r>
              <a:rPr lang="en-GB" sz="1200" u="sng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 shortlist:</a:t>
            </a: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Flood storage reservoirs</a:t>
            </a:r>
          </a:p>
          <a:p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u="sng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0" indent="0" defTabSz="685800">
              <a:buNone/>
              <a:defRPr/>
            </a:pPr>
            <a:endParaRPr lang="en-GB" sz="1200" dirty="0">
              <a:solidFill>
                <a:schemeClr val="bg1"/>
              </a:solidFill>
              <a:latin typeface="Lato"/>
              <a:ea typeface="Lato"/>
              <a:cs typeface="Arial" panose="020B0604020202020204" pitchFamily="34" charset="0"/>
            </a:endParaRPr>
          </a:p>
        </p:txBody>
      </p:sp>
      <p:sp>
        <p:nvSpPr>
          <p:cNvPr id="27" name="Rectangle: Rounded Corners 1">
            <a:extLst>
              <a:ext uri="{FF2B5EF4-FFF2-40B4-BE49-F238E27FC236}">
                <a16:creationId xmlns:a16="http://schemas.microsoft.com/office/drawing/2014/main" id="{3316F708-BFB7-92D4-56C9-FE30E29531D5}"/>
              </a:ext>
            </a:extLst>
          </p:cNvPr>
          <p:cNvSpPr/>
          <p:nvPr/>
        </p:nvSpPr>
        <p:spPr>
          <a:xfrm>
            <a:off x="8111003" y="1136926"/>
            <a:ext cx="3123257" cy="5008444"/>
          </a:xfrm>
          <a:prstGeom prst="roundRect">
            <a:avLst/>
          </a:prstGeom>
          <a:solidFill>
            <a:srgbClr val="47C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E0CC1CC3-BDF9-9F3E-A64D-54C0E8715375}"/>
              </a:ext>
            </a:extLst>
          </p:cNvPr>
          <p:cNvSpPr txBox="1">
            <a:spLocks/>
          </p:cNvSpPr>
          <p:nvPr/>
        </p:nvSpPr>
        <p:spPr bwMode="auto">
          <a:xfrm>
            <a:off x="8516347" y="1306146"/>
            <a:ext cx="2330070" cy="48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20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Ireland</a:t>
            </a:r>
          </a:p>
          <a:p>
            <a:pPr marL="0" indent="0" algn="ctr">
              <a:buNone/>
              <a:defRPr/>
            </a:pPr>
            <a:r>
              <a:rPr lang="en-IE" sz="1900" b="1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Flooding</a:t>
            </a:r>
            <a:endParaRPr lang="en-GB" sz="1600" dirty="0">
              <a:solidFill>
                <a:srgbClr val="000000"/>
              </a:solidFill>
              <a:latin typeface="Lato"/>
              <a:ea typeface="Lato"/>
              <a:cs typeface="Arial" panose="020B0604020202020204" pitchFamily="34" charset="0"/>
            </a:endParaRPr>
          </a:p>
        </p:txBody>
      </p:sp>
      <p:sp>
        <p:nvSpPr>
          <p:cNvPr id="29" name="Content Placeholder 5">
            <a:extLst>
              <a:ext uri="{FF2B5EF4-FFF2-40B4-BE49-F238E27FC236}">
                <a16:creationId xmlns:a16="http://schemas.microsoft.com/office/drawing/2014/main" id="{3A295C6D-AB02-2866-C186-66E238EBF90F}"/>
              </a:ext>
            </a:extLst>
          </p:cNvPr>
          <p:cNvSpPr txBox="1">
            <a:spLocks/>
          </p:cNvSpPr>
          <p:nvPr/>
        </p:nvSpPr>
        <p:spPr bwMode="auto">
          <a:xfrm>
            <a:off x="8259833" y="3816947"/>
            <a:ext cx="2843098" cy="197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200" u="sng" dirty="0" err="1">
                <a:solidFill>
                  <a:schemeClr val="bg1"/>
                </a:solidFill>
                <a:latin typeface="Lato"/>
                <a:ea typeface="Lato"/>
                <a:cs typeface="Calibri"/>
              </a:rPr>
              <a:t>NbS</a:t>
            </a:r>
            <a:r>
              <a:rPr lang="en-GB" sz="1200" u="sng" dirty="0">
                <a:solidFill>
                  <a:schemeClr val="bg1"/>
                </a:solidFill>
                <a:latin typeface="Lato"/>
                <a:ea typeface="Lato"/>
                <a:cs typeface="Calibri"/>
              </a:rPr>
              <a:t> type:</a:t>
            </a:r>
            <a:endParaRPr lang="en-GB" sz="1200" u="sng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Blue/Green infrastructure</a:t>
            </a:r>
          </a:p>
          <a:p>
            <a:r>
              <a:rPr lang="en-GB" sz="1200" dirty="0" err="1">
                <a:solidFill>
                  <a:schemeClr val="bg1"/>
                </a:solidFill>
                <a:latin typeface="Lato"/>
                <a:ea typeface="+mn-lt"/>
                <a:cs typeface="+mn-lt"/>
              </a:rPr>
              <a:t>SuDS</a:t>
            </a: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Ecosystem-based adaptation</a:t>
            </a:r>
          </a:p>
          <a:p>
            <a:pPr marL="0" indent="0">
              <a:buNone/>
            </a:pPr>
            <a:endParaRPr lang="en-GB" sz="1200" u="sng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br>
              <a:rPr lang="en-GB" sz="1200" u="sng" dirty="0">
                <a:solidFill>
                  <a:schemeClr val="bg1"/>
                </a:solidFill>
                <a:latin typeface="Lato"/>
                <a:ea typeface="+mn-lt"/>
                <a:cs typeface="+mn-lt"/>
              </a:rPr>
            </a:br>
            <a:r>
              <a:rPr lang="en-GB" sz="1200" u="sng" dirty="0" err="1">
                <a:solidFill>
                  <a:schemeClr val="bg1"/>
                </a:solidFill>
                <a:latin typeface="Lato"/>
                <a:ea typeface="+mn-lt"/>
                <a:cs typeface="+mn-lt"/>
              </a:rPr>
              <a:t>NbS</a:t>
            </a:r>
            <a:r>
              <a:rPr lang="en-GB" sz="1200" u="sng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 shortlist:</a:t>
            </a: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Smart green roofs</a:t>
            </a:r>
          </a:p>
          <a:p>
            <a:r>
              <a:rPr lang="en-GB" sz="1200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Rain gardens network</a:t>
            </a:r>
          </a:p>
          <a:p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u="sng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u="sng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pPr marL="0" indent="0">
              <a:buNone/>
            </a:pPr>
            <a:endParaRPr lang="en-GB" sz="1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0" indent="0" defTabSz="685800">
              <a:buNone/>
              <a:defRPr/>
            </a:pPr>
            <a:endParaRPr lang="en-GB" sz="1200" dirty="0">
              <a:solidFill>
                <a:schemeClr val="bg1"/>
              </a:solidFill>
              <a:latin typeface="Lato"/>
              <a:ea typeface="Lato"/>
              <a:cs typeface="Arial" panose="020B0604020202020204" pitchFamily="34" charset="0"/>
            </a:endParaRPr>
          </a:p>
        </p:txBody>
      </p:sp>
      <p:pic>
        <p:nvPicPr>
          <p:cNvPr id="23" name="Picture 22" descr="A picture containing water, outdoor, plant, pond&#10;&#10;Description automatically generated">
            <a:extLst>
              <a:ext uri="{FF2B5EF4-FFF2-40B4-BE49-F238E27FC236}">
                <a16:creationId xmlns:a16="http://schemas.microsoft.com/office/drawing/2014/main" id="{96444635-8414-7E8F-1133-06467C6E78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1927" y="1787125"/>
            <a:ext cx="2656730" cy="1847246"/>
          </a:xfrm>
          <a:prstGeom prst="rect">
            <a:avLst/>
          </a:prstGeom>
        </p:spPr>
      </p:pic>
      <p:pic>
        <p:nvPicPr>
          <p:cNvPr id="31" name="Picture 30" descr="A picture containing outdoor, tree, water, sky&#10;&#10;Description automatically generated">
            <a:extLst>
              <a:ext uri="{FF2B5EF4-FFF2-40B4-BE49-F238E27FC236}">
                <a16:creationId xmlns:a16="http://schemas.microsoft.com/office/drawing/2014/main" id="{61E530F9-61F8-04EA-887C-AC9B169C35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7204" y="1800593"/>
            <a:ext cx="2700439" cy="1852396"/>
          </a:xfrm>
          <a:prstGeom prst="rect">
            <a:avLst/>
          </a:prstGeom>
        </p:spPr>
      </p:pic>
      <p:pic>
        <p:nvPicPr>
          <p:cNvPr id="33" name="Picture 32" descr="A picture containing sky, outdoor, cloudy, clouds&#10;&#10;Description automatically generated">
            <a:extLst>
              <a:ext uri="{FF2B5EF4-FFF2-40B4-BE49-F238E27FC236}">
                <a16:creationId xmlns:a16="http://schemas.microsoft.com/office/drawing/2014/main" id="{932DA4BD-C994-AA31-391F-4F887177A01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676" y="1866950"/>
            <a:ext cx="2681910" cy="185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836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Selection (4/4)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16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4F928A-1B13-321A-5AA7-B16684BD471E}"/>
              </a:ext>
            </a:extLst>
          </p:cNvPr>
          <p:cNvSpPr txBox="1"/>
          <p:nvPr/>
        </p:nvSpPr>
        <p:spPr>
          <a:xfrm>
            <a:off x="454339" y="2095398"/>
            <a:ext cx="5821201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Lato"/>
                <a:ea typeface="Calibri" panose="020F0502020204030204" pitchFamily="34" charset="0"/>
                <a:cs typeface="Times New Roman"/>
              </a:rPr>
              <a:t>A</a:t>
            </a:r>
            <a:r>
              <a:rPr lang="en-GB" sz="2000" dirty="0">
                <a:effectLst/>
                <a:latin typeface="Lato"/>
                <a:ea typeface="Calibri" panose="020F0502020204030204" pitchFamily="34" charset="0"/>
                <a:cs typeface="Times New Roman"/>
              </a:rPr>
              <a:t>dditional discussions and consultations held between stakeholders and experts</a:t>
            </a:r>
            <a:r>
              <a:rPr lang="en-GB" sz="2000" dirty="0">
                <a:latin typeface="Lato"/>
                <a:ea typeface="Calibri" panose="020F0502020204030204" pitchFamily="34" charset="0"/>
                <a:cs typeface="Times New Roman"/>
              </a:rPr>
              <a:t>.</a:t>
            </a:r>
            <a:endParaRPr lang="en-GB" sz="2000" dirty="0">
              <a:effectLst/>
              <a:latin typeface="Lato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Lato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Lato"/>
                <a:ea typeface="Calibri" panose="020F0502020204030204" pitchFamily="34" charset="0"/>
                <a:cs typeface="Times New Roman"/>
              </a:rPr>
              <a:t>D</a:t>
            </a:r>
            <a:r>
              <a:rPr lang="en-GB" sz="2000" dirty="0">
                <a:effectLst/>
                <a:latin typeface="Lato"/>
                <a:ea typeface="Calibri" panose="020F0502020204030204" pitchFamily="34" charset="0"/>
                <a:cs typeface="Times New Roman"/>
              </a:rPr>
              <a:t>ecision process was supported by outputs from numerical models</a:t>
            </a:r>
            <a:r>
              <a:rPr lang="en-GB" sz="2000" dirty="0">
                <a:latin typeface="Lato"/>
                <a:ea typeface="Calibri" panose="020F0502020204030204" pitchFamily="34" charset="0"/>
                <a:cs typeface="Times New Roman"/>
              </a:rPr>
              <a:t>.</a:t>
            </a:r>
            <a:endParaRPr lang="en-GB" sz="2000" dirty="0">
              <a:effectLst/>
              <a:latin typeface="Lato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Lato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Lato"/>
                <a:ea typeface="Calibri" panose="020F0502020204030204" pitchFamily="34" charset="0"/>
                <a:cs typeface="Times New Roman"/>
              </a:rPr>
              <a:t>F</a:t>
            </a:r>
            <a:r>
              <a:rPr lang="en-GB" sz="2000" dirty="0">
                <a:effectLst/>
                <a:latin typeface="Lato"/>
                <a:ea typeface="Calibri" panose="020F0502020204030204" pitchFamily="34" charset="0"/>
                <a:cs typeface="Times New Roman"/>
              </a:rPr>
              <a:t>inal selection often depended on the deployment feasibility</a:t>
            </a:r>
            <a:r>
              <a:rPr lang="en-GB" sz="2000" dirty="0">
                <a:latin typeface="Lato"/>
                <a:ea typeface="Calibri" panose="020F0502020204030204" pitchFamily="34" charset="0"/>
                <a:cs typeface="Times New Roman"/>
              </a:rPr>
              <a:t>. 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Lato"/>
              <a:ea typeface="Calibri" panose="020F0502020204030204" pitchFamily="34" charset="0"/>
              <a:cs typeface="Times New Roman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Lato"/>
                <a:ea typeface="Calibri" panose="020F0502020204030204" pitchFamily="34" charset="0"/>
                <a:cs typeface="Times New Roman"/>
              </a:rPr>
              <a:t>S</a:t>
            </a:r>
            <a:r>
              <a:rPr lang="en-GB" sz="2000" dirty="0">
                <a:effectLst/>
                <a:latin typeface="Lato"/>
                <a:ea typeface="Calibri" panose="020F0502020204030204" pitchFamily="34" charset="0"/>
                <a:cs typeface="Times New Roman"/>
              </a:rPr>
              <a:t>takeholders’ perception and influence were also decisive.</a:t>
            </a:r>
            <a:r>
              <a:rPr lang="en-GB" sz="2000" dirty="0">
                <a:latin typeface="Lato"/>
                <a:ea typeface="Calibri" panose="020F0502020204030204" pitchFamily="34" charset="0"/>
                <a:cs typeface="Times New Roman"/>
              </a:rPr>
              <a:t> </a:t>
            </a:r>
            <a:endParaRPr lang="en-GB" sz="2000" dirty="0">
              <a:effectLst/>
              <a:latin typeface="Lato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Lato"/>
              <a:ea typeface="Lato"/>
              <a:cs typeface="Lat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E6249E-CE44-9F31-2FA7-324938EB78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234" y="2477173"/>
            <a:ext cx="3846074" cy="2301663"/>
          </a:xfrm>
          <a:prstGeom prst="rect">
            <a:avLst/>
          </a:prstGeom>
          <a:ln w="57150">
            <a:solidFill>
              <a:srgbClr val="47CFFF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1BD42D-CE21-D1C8-D4A8-BA9787DBC058}"/>
              </a:ext>
            </a:extLst>
          </p:cNvPr>
          <p:cNvSpPr txBox="1"/>
          <p:nvPr/>
        </p:nvSpPr>
        <p:spPr>
          <a:xfrm>
            <a:off x="7429234" y="4828572"/>
            <a:ext cx="384607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050" i="1" dirty="0">
                <a:latin typeface="Lato"/>
                <a:ea typeface="Lato"/>
                <a:cs typeface="Lato"/>
              </a:rPr>
              <a:t>Consultation with the local community in </a:t>
            </a:r>
            <a:r>
              <a:rPr lang="en-US" sz="1050" i="1" dirty="0" err="1">
                <a:latin typeface="Lato"/>
                <a:ea typeface="Lato"/>
                <a:cs typeface="Lato"/>
              </a:rPr>
              <a:t>Catterline</a:t>
            </a:r>
            <a:r>
              <a:rPr lang="en-US" sz="1050" i="1" dirty="0">
                <a:latin typeface="Lato"/>
                <a:ea typeface="Lato"/>
                <a:cs typeface="Lato"/>
              </a:rPr>
              <a:t>, OAL UK (Photo: Gonzalez-</a:t>
            </a:r>
            <a:r>
              <a:rPr lang="en-US" sz="1050" i="1" dirty="0" err="1">
                <a:latin typeface="Lato"/>
                <a:ea typeface="Lato"/>
                <a:cs typeface="Lato"/>
              </a:rPr>
              <a:t>Ollauri</a:t>
            </a:r>
            <a:r>
              <a:rPr lang="en-US" sz="1050" i="1" dirty="0">
                <a:latin typeface="Lato"/>
                <a:ea typeface="Lato"/>
                <a:cs typeface="Lato"/>
              </a:rPr>
              <a:t>, A.)</a:t>
            </a:r>
          </a:p>
        </p:txBody>
      </p:sp>
    </p:spTree>
    <p:extLst>
      <p:ext uri="{BB962C8B-B14F-4D97-AF65-F5344CB8AC3E}">
        <p14:creationId xmlns:p14="http://schemas.microsoft.com/office/powerpoint/2010/main" val="36591502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17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96ABD5-7A35-5E16-CEF9-C4E445713955}"/>
              </a:ext>
            </a:extLst>
          </p:cNvPr>
          <p:cNvSpPr txBox="1"/>
          <p:nvPr/>
        </p:nvSpPr>
        <p:spPr>
          <a:xfrm>
            <a:off x="415005" y="2532060"/>
            <a:ext cx="5206539" cy="461665"/>
          </a:xfrm>
          <a:prstGeom prst="rect">
            <a:avLst/>
          </a:prstGeom>
          <a:solidFill>
            <a:srgbClr val="8EC549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Soil bioengineering techniques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6E774F-3A21-6D66-4B14-6CC78A1A820C}"/>
              </a:ext>
            </a:extLst>
          </p:cNvPr>
          <p:cNvSpPr txBox="1"/>
          <p:nvPr/>
        </p:nvSpPr>
        <p:spPr>
          <a:xfrm>
            <a:off x="6287726" y="1425469"/>
            <a:ext cx="5435658" cy="453970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buClr>
                <a:srgbClr val="00B0F0"/>
              </a:buClr>
            </a:pPr>
            <a:r>
              <a:rPr lang="en-US" sz="1700" dirty="0">
                <a:latin typeface="Lato"/>
                <a:ea typeface="Lato"/>
                <a:cs typeface="Lato"/>
              </a:rPr>
              <a:t>The aim was to promote slope stability, drainage and erosion control with:</a:t>
            </a:r>
            <a:endParaRPr lang="en-US" sz="1700" dirty="0">
              <a:latin typeface="Lato"/>
              <a:ea typeface="Lato"/>
              <a:cs typeface="Calibri" panose="020F0502020204030204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Easy-to-build, low-cost techniques 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following well-established ground bioengineering principles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Able to regenerate/restore the local landscape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Accepted by the local community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sz="1700" dirty="0">
              <a:latin typeface="Lato"/>
              <a:ea typeface="Lato"/>
              <a:cs typeface="Lato"/>
            </a:endParaRPr>
          </a:p>
          <a:p>
            <a:pPr>
              <a:buClr>
                <a:srgbClr val="00B0F0"/>
              </a:buClr>
            </a:pPr>
            <a:r>
              <a:rPr lang="en-US" sz="1700" dirty="0">
                <a:latin typeface="Lato"/>
                <a:ea typeface="Lato"/>
                <a:cs typeface="Lato"/>
              </a:rPr>
              <a:t>Multiple techniques were implemented for slope stability and protection, and built with locally available materials: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Live </a:t>
            </a:r>
            <a:r>
              <a:rPr lang="en-US" sz="1700" dirty="0" err="1">
                <a:latin typeface="Lato"/>
                <a:ea typeface="Lato"/>
                <a:cs typeface="Lato"/>
              </a:rPr>
              <a:t>cribwalls</a:t>
            </a:r>
            <a:endParaRPr lang="en-US" sz="1700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Live gratings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Live pole drains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Brush layers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Branch mattresses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700" dirty="0">
                <a:latin typeface="Lato"/>
                <a:ea typeface="Lato"/>
                <a:cs typeface="Lato"/>
              </a:rPr>
              <a:t>Live ground anchors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650A609-467F-8136-5558-06ADAB4728B1}"/>
              </a:ext>
            </a:extLst>
          </p:cNvPr>
          <p:cNvGrpSpPr/>
          <p:nvPr/>
        </p:nvGrpSpPr>
        <p:grpSpPr>
          <a:xfrm>
            <a:off x="413599" y="3057498"/>
            <a:ext cx="5187101" cy="2365097"/>
            <a:chOff x="413599" y="2806978"/>
            <a:chExt cx="5889652" cy="280067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074D51C-E915-5546-CE27-381E325831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3599" y="2806978"/>
              <a:ext cx="3734227" cy="280067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5BE9494-945A-EAFD-22C0-70498565D9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19575" y="2810683"/>
              <a:ext cx="2083676" cy="2778235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EFBB05C-7C5A-46A8-DCF5-0DB9871EFCF4}"/>
              </a:ext>
            </a:extLst>
          </p:cNvPr>
          <p:cNvSpPr txBox="1"/>
          <p:nvPr/>
        </p:nvSpPr>
        <p:spPr>
          <a:xfrm>
            <a:off x="329610" y="5428924"/>
            <a:ext cx="2196435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 dirty="0">
                <a:latin typeface="Lato"/>
                <a:ea typeface="Lato"/>
                <a:cs typeface="Lato"/>
              </a:rPr>
              <a:t>Photo: Gonzalez-</a:t>
            </a:r>
            <a:r>
              <a:rPr lang="en-US" sz="1400" i="1" dirty="0" err="1">
                <a:latin typeface="Lato"/>
                <a:ea typeface="Lato"/>
                <a:cs typeface="Lato"/>
              </a:rPr>
              <a:t>Ollauri</a:t>
            </a:r>
            <a:r>
              <a:rPr lang="en-US" sz="1400" i="1" dirty="0">
                <a:latin typeface="Lato"/>
                <a:ea typeface="Lato"/>
                <a:cs typeface="Lato"/>
              </a:rPr>
              <a:t>, A.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69E3B-2FB1-F3F3-F12E-C8E28F51D997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UK (1/2) 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34F527-FEF7-580D-1608-E2700A637B37}"/>
              </a:ext>
            </a:extLst>
          </p:cNvPr>
          <p:cNvSpPr txBox="1"/>
          <p:nvPr/>
        </p:nvSpPr>
        <p:spPr>
          <a:xfrm>
            <a:off x="415481" y="1513104"/>
            <a:ext cx="5143356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b="1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ato"/>
                <a:ea typeface="Lato"/>
                <a:cs typeface="Lato"/>
              </a:rPr>
              <a:t>Shallow landslides and surface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  <a:cs typeface="+mn-lt"/>
              </a:rPr>
              <a:t> erosion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Lato"/>
              <a:ea typeface="+mn-lt"/>
              <a:cs typeface="+mn-lt"/>
            </a:endParaRPr>
          </a:p>
          <a:p>
            <a:endParaRPr lang="en-US" sz="2000" b="1" dirty="0">
              <a:latin typeface="Lato"/>
              <a:ea typeface="Lato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2605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grass, person, ground&#10;&#10;Description automatically generated">
            <a:extLst>
              <a:ext uri="{FF2B5EF4-FFF2-40B4-BE49-F238E27FC236}">
                <a16:creationId xmlns:a16="http://schemas.microsoft.com/office/drawing/2014/main" id="{2341EC56-8DF1-D59C-F208-CA89E82509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077" y="2811663"/>
            <a:ext cx="4458491" cy="297634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18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96ABD5-7A35-5E16-CEF9-C4E445713955}"/>
              </a:ext>
            </a:extLst>
          </p:cNvPr>
          <p:cNvSpPr txBox="1"/>
          <p:nvPr/>
        </p:nvSpPr>
        <p:spPr>
          <a:xfrm>
            <a:off x="1040076" y="2272973"/>
            <a:ext cx="4458491" cy="461665"/>
          </a:xfrm>
          <a:prstGeom prst="rect">
            <a:avLst/>
          </a:prstGeom>
          <a:solidFill>
            <a:srgbClr val="8EC549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Soil bioengineering techniques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6E774F-3A21-6D66-4B14-6CC78A1A820C}"/>
              </a:ext>
            </a:extLst>
          </p:cNvPr>
          <p:cNvSpPr txBox="1"/>
          <p:nvPr/>
        </p:nvSpPr>
        <p:spPr>
          <a:xfrm>
            <a:off x="6426732" y="1260827"/>
            <a:ext cx="5299427" cy="6155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US" sz="1700">
              <a:latin typeface="Lato"/>
              <a:ea typeface="Lato"/>
              <a:cs typeface="Lato"/>
            </a:endParaRPr>
          </a:p>
          <a:p>
            <a:pPr marL="285750" indent="-285750">
              <a:buFont typeface="Arial"/>
              <a:buChar char="•"/>
            </a:pPr>
            <a:endParaRPr lang="en-US" sz="1700">
              <a:latin typeface="Lato"/>
              <a:ea typeface="Lato"/>
              <a:cs typeface="Lato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869E3B-2FB1-F3F3-F12E-C8E28F51D997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UK (1/2) 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34F527-FEF7-580D-1608-E2700A637B37}"/>
              </a:ext>
            </a:extLst>
          </p:cNvPr>
          <p:cNvSpPr txBox="1"/>
          <p:nvPr/>
        </p:nvSpPr>
        <p:spPr>
          <a:xfrm>
            <a:off x="929047" y="1262584"/>
            <a:ext cx="5143356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b="1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ato"/>
                <a:ea typeface="Lato"/>
                <a:cs typeface="Lato"/>
              </a:rPr>
              <a:t>Shallow landslides and surface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  <a:cs typeface="+mn-lt"/>
              </a:rPr>
              <a:t> erosion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Lato"/>
              <a:ea typeface="+mn-lt"/>
              <a:cs typeface="+mn-lt"/>
            </a:endParaRPr>
          </a:p>
          <a:p>
            <a:endParaRPr lang="en-US" sz="2000" b="1" dirty="0">
              <a:latin typeface="Lato"/>
              <a:ea typeface="Lato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CA516-E4E9-01AD-85F4-BD6E0E413DEC}"/>
              </a:ext>
            </a:extLst>
          </p:cNvPr>
          <p:cNvSpPr txBox="1"/>
          <p:nvPr/>
        </p:nvSpPr>
        <p:spPr>
          <a:xfrm>
            <a:off x="6426732" y="2817496"/>
            <a:ext cx="4681879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Co-deployed between the local community, practitioners (i.e., </a:t>
            </a:r>
            <a:r>
              <a:rPr lang="en-US" dirty="0" err="1">
                <a:latin typeface="Lato"/>
                <a:ea typeface="Lato"/>
                <a:cs typeface="Lato"/>
              </a:rPr>
              <a:t>Naturalea</a:t>
            </a:r>
            <a:r>
              <a:rPr lang="en-US" dirty="0">
                <a:latin typeface="Lato"/>
                <a:ea typeface="Lato"/>
                <a:cs typeface="Lato"/>
              </a:rPr>
              <a:t>, Salix Ltd) and experts (GCU) 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Building capacity in </a:t>
            </a:r>
            <a:r>
              <a:rPr lang="en-US" dirty="0" err="1">
                <a:latin typeface="Lato"/>
                <a:ea typeface="Lato"/>
                <a:cs typeface="Lato"/>
              </a:rPr>
              <a:t>NbS</a:t>
            </a:r>
            <a:r>
              <a:rPr lang="en-US" dirty="0">
                <a:latin typeface="Lato"/>
                <a:ea typeface="Lato"/>
                <a:cs typeface="Lato"/>
              </a:rPr>
              <a:t> among local contractors and the local community </a:t>
            </a:r>
            <a:endParaRPr lang="en-US" dirty="0">
              <a:latin typeface="Lato"/>
              <a:ea typeface="Lato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6150840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19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EA2987-152E-B37C-B9F0-E3D8E070FB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10" y="3050691"/>
            <a:ext cx="6180481" cy="20377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C13731-086E-E8D6-17BE-4ABDB0AD3729}"/>
              </a:ext>
            </a:extLst>
          </p:cNvPr>
          <p:cNvSpPr txBox="1"/>
          <p:nvPr/>
        </p:nvSpPr>
        <p:spPr>
          <a:xfrm>
            <a:off x="332289" y="2550369"/>
            <a:ext cx="6172224" cy="461665"/>
          </a:xfrm>
          <a:prstGeom prst="rect">
            <a:avLst/>
          </a:prstGeom>
          <a:solidFill>
            <a:srgbClr val="8EC54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Continuous </a:t>
            </a:r>
            <a:r>
              <a:rPr lang="en-US" sz="24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cover</a:t>
            </a:r>
            <a:r>
              <a:rPr lang="en-US" sz="2400" b="1" dirty="0">
                <a:solidFill>
                  <a:schemeClr val="bg1"/>
                </a:solidFill>
              </a:rPr>
              <a:t> forestry (CCF)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7B1EEE-77DD-9111-8EB8-2F78558CC7B2}"/>
              </a:ext>
            </a:extLst>
          </p:cNvPr>
          <p:cNvSpPr txBox="1"/>
          <p:nvPr/>
        </p:nvSpPr>
        <p:spPr>
          <a:xfrm>
            <a:off x="6911403" y="2065971"/>
            <a:ext cx="5003799" cy="36933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aim was to control sediment and nutrient loads in water bodies.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Implementation of a forest</a:t>
            </a:r>
            <a:r>
              <a:rPr lang="en-US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management regime/strategy without clear </a:t>
            </a:r>
            <a:r>
              <a:rPr lang="en-US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felling: CCF. This </a:t>
            </a:r>
            <a:r>
              <a:rPr lang="en-US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involves a constant maintenance of a forest cover. </a:t>
            </a:r>
            <a:endParaRPr lang="en-US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After the felling of individual large trees, the remaining trees accelerate their growth, and new trees grow from the undergrowth reserve and more emerge through natural regeneration and succession.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D090A3-925E-2D48-2DF3-470296C5A119}"/>
              </a:ext>
            </a:extLst>
          </p:cNvPr>
          <p:cNvSpPr txBox="1"/>
          <p:nvPr/>
        </p:nvSpPr>
        <p:spPr>
          <a:xfrm>
            <a:off x="2573223" y="1247496"/>
            <a:ext cx="184731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endParaRPr lang="en-US" b="1">
              <a:solidFill>
                <a:srgbClr val="FF0000"/>
              </a:solidFill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D96123-D156-BF57-FE10-389A6AB9F7A7}"/>
              </a:ext>
            </a:extLst>
          </p:cNvPr>
          <p:cNvSpPr txBox="1"/>
          <p:nvPr/>
        </p:nvSpPr>
        <p:spPr>
          <a:xfrm>
            <a:off x="329610" y="5088482"/>
            <a:ext cx="2010935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i="1">
                <a:latin typeface="Lato"/>
                <a:ea typeface="Lato"/>
                <a:cs typeface="Lato"/>
              </a:rPr>
              <a:t>Photo: Oksanen, 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EF7994-75B8-8C8E-2D22-CFE10DA9D0C8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Finland (1/2)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61BFD6-C53C-FEEF-BE4A-8D6DB2144168}"/>
              </a:ext>
            </a:extLst>
          </p:cNvPr>
          <p:cNvSpPr txBox="1"/>
          <p:nvPr/>
        </p:nvSpPr>
        <p:spPr>
          <a:xfrm>
            <a:off x="332489" y="1436109"/>
            <a:ext cx="6093532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b="1" dirty="0">
                <a:latin typeface="Lato"/>
                <a:ea typeface="+mn-lt"/>
                <a:cs typeface="+mn-lt"/>
              </a:rPr>
              <a:t>Eutrophication resulting from high loads of sediment and nutrients reaching water bodies</a:t>
            </a:r>
            <a:endParaRPr lang="en-US" dirty="0">
              <a:latin typeface="Lato"/>
              <a:ea typeface="+mn-lt"/>
              <a:cs typeface="+mn-lt"/>
            </a:endParaRPr>
          </a:p>
          <a:p>
            <a:endParaRPr lang="en-US" b="1" dirty="0">
              <a:solidFill>
                <a:srgbClr val="00B0F0"/>
              </a:solidFill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3589303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EFFEF10-A408-3AB1-3C0D-198E5B68E238}"/>
              </a:ext>
            </a:extLst>
          </p:cNvPr>
          <p:cNvCxnSpPr>
            <a:cxnSpLocks/>
          </p:cNvCxnSpPr>
          <p:nvPr/>
        </p:nvCxnSpPr>
        <p:spPr>
          <a:xfrm>
            <a:off x="4781637" y="910948"/>
            <a:ext cx="0" cy="5469735"/>
          </a:xfrm>
          <a:prstGeom prst="line">
            <a:avLst/>
          </a:prstGeom>
          <a:ln w="38100">
            <a:solidFill>
              <a:srgbClr val="46BD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4">
            <a:extLst>
              <a:ext uri="{FF2B5EF4-FFF2-40B4-BE49-F238E27FC236}">
                <a16:creationId xmlns:a16="http://schemas.microsoft.com/office/drawing/2014/main" id="{952CCCFF-75E4-4CA0-D2F1-06F69CB1E7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78"/>
          <a:stretch/>
        </p:blipFill>
        <p:spPr>
          <a:xfrm>
            <a:off x="5682821" y="1410077"/>
            <a:ext cx="6145004" cy="410468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BE73262-0C8F-6964-1237-65531C4E71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3493" y="5426894"/>
            <a:ext cx="994211" cy="7441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DD459D3-E1FC-6E29-513F-C720F7D660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05993" y="5424611"/>
            <a:ext cx="911883" cy="73347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3137365-A700-4487-83AD-80695501E7D2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144BC1-B916-432B-A7E7-D80C7D31F4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9DEE307-3514-4CCC-B207-F1130507AD1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7950EEC-3C33-4B34-9790-3D96EA773D5D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61AC3EC-BFE8-419F-85CD-B85AD43739F9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F709DD-6026-4B8E-A477-E690017BADE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C7D484A-B23D-40BC-966D-52D6745A1F2D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About OPERANDUM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4" name="Immagine 3">
            <a:extLst>
              <a:ext uri="{FF2B5EF4-FFF2-40B4-BE49-F238E27FC236}">
                <a16:creationId xmlns:a16="http://schemas.microsoft.com/office/drawing/2014/main" id="{7B42024F-CC58-440B-8AB3-2C1FDF4DDBA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143" y="1410077"/>
            <a:ext cx="4035216" cy="14272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31F2EE-3CD9-756D-FBFE-6EEB87F63031}"/>
              </a:ext>
            </a:extLst>
          </p:cNvPr>
          <p:cNvSpPr/>
          <p:nvPr/>
        </p:nvSpPr>
        <p:spPr>
          <a:xfrm>
            <a:off x="8646695" y="5193632"/>
            <a:ext cx="1580147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DF2F3F-7A5A-E00B-F7AA-26FF1341304E}"/>
              </a:ext>
            </a:extLst>
          </p:cNvPr>
          <p:cNvSpPr txBox="1"/>
          <p:nvPr/>
        </p:nvSpPr>
        <p:spPr>
          <a:xfrm>
            <a:off x="454825" y="3274307"/>
            <a:ext cx="4035223" cy="33855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+mn-lt"/>
                <a:cs typeface="+mn-lt"/>
              </a:rPr>
              <a:t>4-year, European project, with 26 international partners </a:t>
            </a:r>
          </a:p>
          <a:p>
            <a:pPr marL="285750" indent="-285750">
              <a:buFont typeface="Arial"/>
              <a:buChar char="•"/>
            </a:pPr>
            <a:endParaRPr lang="en-GB" sz="1600">
              <a:solidFill>
                <a:schemeClr val="tx1">
                  <a:lumMod val="75000"/>
                  <a:lumOff val="25000"/>
                </a:schemeClr>
              </a:solidFill>
              <a:latin typeface="Lato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Lato"/>
                <a:cs typeface="Calibri" panose="020F0502020204030204"/>
              </a:rPr>
              <a:t>Sustainable solutions based on nature  - Nature-based Solutions - to adapt to extreme weather events</a:t>
            </a:r>
          </a:p>
          <a:p>
            <a:pPr marL="285750" indent="-285750">
              <a:buFont typeface="Arial"/>
              <a:buChar char="•"/>
            </a:pPr>
            <a:endParaRPr lang="en-GB" sz="1600">
              <a:solidFill>
                <a:schemeClr val="tx1">
                  <a:lumMod val="75000"/>
                  <a:lumOff val="25000"/>
                </a:schemeClr>
              </a:solidFill>
              <a:latin typeface="Lato"/>
              <a:ea typeface="Lato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Lato"/>
                <a:cs typeface="Calibri" panose="020F0502020204030204"/>
              </a:rPr>
              <a:t>Demonstrate the tools and methods for the validation of these solutions in 10 Open Air Laboratories (OALs)</a:t>
            </a:r>
            <a:br>
              <a:rPr lang="en-GB">
                <a:latin typeface="Lato"/>
                <a:ea typeface="Lato"/>
                <a:cs typeface="Lato"/>
              </a:rPr>
            </a:br>
            <a:br>
              <a:rPr lang="en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GB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b="1">
              <a:solidFill>
                <a:srgbClr val="00A7E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2712F8-9655-4252-F8E4-637F6C52A3D4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</a:p>
        </p:txBody>
      </p:sp>
      <p:pic>
        <p:nvPicPr>
          <p:cNvPr id="23" name="Picture 23">
            <a:extLst>
              <a:ext uri="{FF2B5EF4-FFF2-40B4-BE49-F238E27FC236}">
                <a16:creationId xmlns:a16="http://schemas.microsoft.com/office/drawing/2014/main" id="{8D27468A-0D84-18C5-F9A1-8139DBB49F4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6493" y="5414416"/>
            <a:ext cx="892894" cy="8100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0F2BB6F-CCCF-AB81-247D-B06B9B8D2EE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3543" y="5406146"/>
            <a:ext cx="956280" cy="811255"/>
          </a:xfrm>
          <a:prstGeom prst="rect">
            <a:avLst/>
          </a:prstGeom>
        </p:spPr>
      </p:pic>
      <p:pic>
        <p:nvPicPr>
          <p:cNvPr id="25" name="Picture 23" descr="Logo, company name&#10;&#10;Description automatically generated">
            <a:extLst>
              <a:ext uri="{FF2B5EF4-FFF2-40B4-BE49-F238E27FC236}">
                <a16:creationId xmlns:a16="http://schemas.microsoft.com/office/drawing/2014/main" id="{9AB21D6C-0716-2752-B16A-E0DCC231505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9243" y="5413837"/>
            <a:ext cx="904294" cy="808203"/>
          </a:xfrm>
          <a:prstGeom prst="rect">
            <a:avLst/>
          </a:prstGeom>
        </p:spPr>
      </p:pic>
      <p:pic>
        <p:nvPicPr>
          <p:cNvPr id="27" name="Picture 23">
            <a:extLst>
              <a:ext uri="{FF2B5EF4-FFF2-40B4-BE49-F238E27FC236}">
                <a16:creationId xmlns:a16="http://schemas.microsoft.com/office/drawing/2014/main" id="{F8434303-31BF-0458-32DE-F6492742B33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1843" y="5428883"/>
            <a:ext cx="873898" cy="797074"/>
          </a:xfrm>
          <a:prstGeom prst="rect">
            <a:avLst/>
          </a:prstGeom>
        </p:spPr>
      </p:pic>
      <p:pic>
        <p:nvPicPr>
          <p:cNvPr id="28" name="Picture 23" descr="Logo, company name&#10;&#10;Description automatically generated">
            <a:extLst>
              <a:ext uri="{FF2B5EF4-FFF2-40B4-BE49-F238E27FC236}">
                <a16:creationId xmlns:a16="http://schemas.microsoft.com/office/drawing/2014/main" id="{77CE564A-8D7D-1D65-43C1-6F768C55825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0943" y="5406122"/>
            <a:ext cx="844769" cy="811557"/>
          </a:xfrm>
          <a:prstGeom prst="rect">
            <a:avLst/>
          </a:prstGeom>
        </p:spPr>
      </p:pic>
      <p:pic>
        <p:nvPicPr>
          <p:cNvPr id="29" name="Picture 28" descr="A picture containing chart&#10;&#10;Description automatically generated">
            <a:extLst>
              <a:ext uri="{FF2B5EF4-FFF2-40B4-BE49-F238E27FC236}">
                <a16:creationId xmlns:a16="http://schemas.microsoft.com/office/drawing/2014/main" id="{AE7580BD-B559-AB9D-1186-95BB1D1BFA7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043" y="5404865"/>
            <a:ext cx="848561" cy="814036"/>
          </a:xfrm>
          <a:prstGeom prst="rect">
            <a:avLst/>
          </a:prstGeom>
        </p:spPr>
      </p:pic>
      <p:pic>
        <p:nvPicPr>
          <p:cNvPr id="33" name="Picture 33">
            <a:extLst>
              <a:ext uri="{FF2B5EF4-FFF2-40B4-BE49-F238E27FC236}">
                <a16:creationId xmlns:a16="http://schemas.microsoft.com/office/drawing/2014/main" id="{F8B3EFF8-F12C-D5B2-4B07-7F021393D5E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2132" y="1147576"/>
            <a:ext cx="621275" cy="86484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B5D341F-357A-4511-98D4-AF0A05012973}"/>
              </a:ext>
            </a:extLst>
          </p:cNvPr>
          <p:cNvSpPr txBox="1"/>
          <p:nvPr/>
        </p:nvSpPr>
        <p:spPr>
          <a:xfrm>
            <a:off x="5793637" y="1177221"/>
            <a:ext cx="4120612" cy="800219"/>
          </a:xfrm>
          <a:prstGeom prst="rect">
            <a:avLst/>
          </a:prstGeom>
          <a:solidFill>
            <a:schemeClr val="bg1">
              <a:alpha val="6005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42CEF3"/>
                </a:solidFill>
                <a:latin typeface="Lato"/>
                <a:ea typeface="Lato"/>
                <a:cs typeface="Calibri"/>
              </a:rPr>
              <a:t>Open Air Labs</a:t>
            </a:r>
            <a:br>
              <a:rPr lang="en-US" dirty="0">
                <a:solidFill>
                  <a:srgbClr val="42CEF3"/>
                </a:solidFill>
                <a:latin typeface="Lato"/>
                <a:cs typeface="Calibri"/>
              </a:rPr>
            </a:br>
            <a:r>
              <a:rPr lang="en-US" sz="1400" dirty="0">
                <a:solidFill>
                  <a:srgbClr val="42CEF3"/>
                </a:solidFill>
                <a:latin typeface="Lato"/>
                <a:ea typeface="Lato"/>
                <a:cs typeface="Calibri"/>
              </a:rPr>
              <a:t>Austria, Finland, Germany, Greece, Ireland, Italy, Scotland (UK), Australia, China, Hong Kong (China)</a:t>
            </a:r>
          </a:p>
        </p:txBody>
      </p:sp>
    </p:spTree>
    <p:extLst>
      <p:ext uri="{BB962C8B-B14F-4D97-AF65-F5344CB8AC3E}">
        <p14:creationId xmlns:p14="http://schemas.microsoft.com/office/powerpoint/2010/main" val="3107504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/>
                <a:ea typeface="Lato"/>
                <a:cs typeface="Lato"/>
              </a:rPr>
              <a:t>20</a:t>
            </a:r>
            <a:endParaRPr lang="en-GB" sz="11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EA2987-152E-B37C-B9F0-E3D8E070FB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10" y="3050691"/>
            <a:ext cx="6180481" cy="20377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D090A3-925E-2D48-2DF3-470296C5A119}"/>
              </a:ext>
            </a:extLst>
          </p:cNvPr>
          <p:cNvSpPr txBox="1"/>
          <p:nvPr/>
        </p:nvSpPr>
        <p:spPr>
          <a:xfrm>
            <a:off x="2573223" y="1247496"/>
            <a:ext cx="184731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endParaRPr lang="en-US" b="1">
              <a:solidFill>
                <a:srgbClr val="FF0000"/>
              </a:solidFill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D96123-D156-BF57-FE10-389A6AB9F7A7}"/>
              </a:ext>
            </a:extLst>
          </p:cNvPr>
          <p:cNvSpPr txBox="1"/>
          <p:nvPr/>
        </p:nvSpPr>
        <p:spPr>
          <a:xfrm>
            <a:off x="329610" y="5088482"/>
            <a:ext cx="2010935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i="1">
                <a:latin typeface="Lato"/>
                <a:ea typeface="Lato"/>
                <a:cs typeface="Lato"/>
              </a:rPr>
              <a:t>Photo: Oksanen, 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EF7994-75B8-8C8E-2D22-CFE10DA9D0C8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Finland (2/2)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61BFD6-C53C-FEEF-BE4A-8D6DB2144168}"/>
              </a:ext>
            </a:extLst>
          </p:cNvPr>
          <p:cNvSpPr txBox="1"/>
          <p:nvPr/>
        </p:nvSpPr>
        <p:spPr>
          <a:xfrm>
            <a:off x="332489" y="1436109"/>
            <a:ext cx="6093532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b="1">
                <a:latin typeface="Lato"/>
                <a:ea typeface="+mn-lt"/>
                <a:cs typeface="+mn-lt"/>
              </a:rPr>
              <a:t>Eutrophication resulting from high loads of sediment and nutrients reaching water bodies</a:t>
            </a:r>
            <a:endParaRPr lang="en-US">
              <a:latin typeface="Lato"/>
              <a:ea typeface="+mn-lt"/>
              <a:cs typeface="+mn-lt"/>
            </a:endParaRPr>
          </a:p>
          <a:p>
            <a:endParaRPr lang="en-US" b="1">
              <a:solidFill>
                <a:srgbClr val="00B0F0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5F71C5-91FB-52CC-B7A7-2B580A441C44}"/>
              </a:ext>
            </a:extLst>
          </p:cNvPr>
          <p:cNvSpPr txBox="1"/>
          <p:nvPr/>
        </p:nvSpPr>
        <p:spPr>
          <a:xfrm>
            <a:off x="7067522" y="1432669"/>
            <a:ext cx="4731831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</a:t>
            </a:r>
            <a:r>
              <a:rPr lang="en-GB" sz="16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mplemented by a local harvester operator</a:t>
            </a: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 S</a:t>
            </a:r>
            <a:r>
              <a:rPr lang="en-GB" sz="16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teps:</a:t>
            </a: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sz="1600" dirty="0">
              <a:solidFill>
                <a:srgbClr val="000000"/>
              </a:solidFill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sz="160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Discussions </a:t>
            </a:r>
            <a:r>
              <a:rPr lang="en-GB" sz="16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 core group and with second level stakeholders</a:t>
            </a: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sz="1600" dirty="0">
              <a:solidFill>
                <a:srgbClr val="000000"/>
              </a:solidFill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endParaRPr lang="en-GB" sz="160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Searching</a:t>
            </a:r>
            <a:r>
              <a:rPr lang="en-GB" sz="16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potential areas for CCF based on forest inventory results by Finnish forest centre</a:t>
            </a: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endParaRPr lang="en-GB" sz="160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Assessment</a:t>
            </a:r>
            <a:r>
              <a:rPr lang="en-GB" sz="16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of 10 randomly chosen potential sites in terms of the potential for CCF, reachability, and agreement with forest owner to implement CCF in his/her forest with whom a contract was </a:t>
            </a: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established.</a:t>
            </a:r>
            <a:endParaRPr lang="en-GB" sz="1600" dirty="0">
              <a:solidFill>
                <a:srgbClr val="000000"/>
              </a:solidFill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endParaRPr lang="en-GB" sz="1600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00050" indent="-400050">
              <a:buClr>
                <a:srgbClr val="00B0F0"/>
              </a:buClr>
              <a:buFont typeface="+mj-lt"/>
              <a:buAutoNum type="arabicParenR"/>
            </a:pP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Plan</a:t>
            </a:r>
            <a:r>
              <a:rPr lang="en-GB" sz="16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best practices to carry out CCF -</a:t>
            </a: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GB" sz="16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i.e</a:t>
            </a: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.,</a:t>
            </a:r>
            <a:r>
              <a:rPr lang="en-GB" sz="16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partly selection cuttings (</a:t>
            </a:r>
            <a:r>
              <a:rPr lang="en-GB" sz="1600" dirty="0" err="1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poimintahakkuu</a:t>
            </a:r>
            <a:r>
              <a:rPr lang="en-GB" sz="16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), partly limited clearcuttings (</a:t>
            </a:r>
            <a:r>
              <a:rPr lang="en-GB" sz="1600" dirty="0" err="1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kaistalehakkuu</a:t>
            </a:r>
            <a:r>
              <a:rPr lang="en-GB" sz="160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).</a:t>
            </a:r>
          </a:p>
          <a:p>
            <a:endParaRPr lang="en-GB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81263D-7050-1698-4358-B3CB4DD2EE31}"/>
              </a:ext>
            </a:extLst>
          </p:cNvPr>
          <p:cNvSpPr txBox="1"/>
          <p:nvPr/>
        </p:nvSpPr>
        <p:spPr>
          <a:xfrm>
            <a:off x="332289" y="2550369"/>
            <a:ext cx="6172224" cy="461665"/>
          </a:xfrm>
          <a:prstGeom prst="rect">
            <a:avLst/>
          </a:prstGeom>
          <a:solidFill>
            <a:srgbClr val="8EC54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Continuous </a:t>
            </a:r>
            <a:r>
              <a:rPr lang="en-US" sz="24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cover</a:t>
            </a:r>
            <a:r>
              <a:rPr lang="en-US" sz="2400" b="1" dirty="0">
                <a:solidFill>
                  <a:schemeClr val="bg1"/>
                </a:solidFill>
              </a:rPr>
              <a:t> forestry (CCF)</a:t>
            </a:r>
          </a:p>
        </p:txBody>
      </p:sp>
    </p:spTree>
    <p:extLst>
      <p:ext uri="{BB962C8B-B14F-4D97-AF65-F5344CB8AC3E}">
        <p14:creationId xmlns:p14="http://schemas.microsoft.com/office/powerpoint/2010/main" val="6428769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1C3E38C4-9EF9-46FF-9709-7CCEA3F9C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185" y="3371522"/>
            <a:ext cx="3761337" cy="279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EU funded project</a:t>
              </a:r>
              <a:br>
                <a:rPr lang="en-US" sz="110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21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89F19D-CB3A-29EE-4B35-4AAB4BAF03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260" y="2191115"/>
            <a:ext cx="3752407" cy="14008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9A9DBA-E8BD-9560-7E24-67904E7364AA}"/>
              </a:ext>
            </a:extLst>
          </p:cNvPr>
          <p:cNvSpPr txBox="1"/>
          <p:nvPr/>
        </p:nvSpPr>
        <p:spPr>
          <a:xfrm>
            <a:off x="82667" y="1174102"/>
            <a:ext cx="3111749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b="1">
                <a:latin typeface="Lato"/>
                <a:ea typeface="Lato"/>
                <a:cs typeface="Lato"/>
              </a:rPr>
              <a:t>Urban river flooding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D282F1-F383-1AD1-9230-A01253E99A39}"/>
              </a:ext>
            </a:extLst>
          </p:cNvPr>
          <p:cNvSpPr txBox="1"/>
          <p:nvPr/>
        </p:nvSpPr>
        <p:spPr>
          <a:xfrm>
            <a:off x="2725359" y="5863875"/>
            <a:ext cx="1851789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>
                <a:solidFill>
                  <a:srgbClr val="FFFFFF"/>
                </a:solidFill>
                <a:latin typeface="Lato"/>
                <a:ea typeface="Lato"/>
                <a:cs typeface="Lato"/>
              </a:rPr>
              <a:t>Photo: </a:t>
            </a:r>
            <a:r>
              <a:rPr lang="en-US" sz="1400" i="1" err="1">
                <a:solidFill>
                  <a:srgbClr val="FFFFFF"/>
                </a:solidFill>
                <a:latin typeface="Lato"/>
                <a:ea typeface="Lato"/>
                <a:cs typeface="Lato"/>
              </a:rPr>
              <a:t>Lamiot</a:t>
            </a:r>
            <a:r>
              <a:rPr lang="en-US" sz="1400" i="1">
                <a:solidFill>
                  <a:srgbClr val="FFFFFF"/>
                </a:solidFill>
                <a:latin typeface="Lato"/>
                <a:ea typeface="Lato"/>
                <a:cs typeface="Lato"/>
              </a:rPr>
              <a:t> (2009)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41E67-99F0-747B-4EA0-29DF1050C8CE}"/>
              </a:ext>
            </a:extLst>
          </p:cNvPr>
          <p:cNvSpPr txBox="1"/>
          <p:nvPr/>
        </p:nvSpPr>
        <p:spPr>
          <a:xfrm>
            <a:off x="631200" y="1722262"/>
            <a:ext cx="3757532" cy="400110"/>
          </a:xfrm>
          <a:prstGeom prst="rect">
            <a:avLst/>
          </a:prstGeom>
          <a:solidFill>
            <a:srgbClr val="8EC549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Smart Green Roof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62718F-5E01-AA85-13B8-5A4886EE99E5}"/>
              </a:ext>
            </a:extLst>
          </p:cNvPr>
          <p:cNvSpPr txBox="1"/>
          <p:nvPr/>
        </p:nvSpPr>
        <p:spPr>
          <a:xfrm>
            <a:off x="5155685" y="1951609"/>
            <a:ext cx="6651152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aim was to decrease the total amount of runoff and slow the rate of runoff from roofs in the built environment and urban areas.</a:t>
            </a:r>
            <a:r>
              <a:rPr lang="en-GB" sz="2000" dirty="0">
                <a:latin typeface="Lato"/>
                <a:ea typeface="Lato"/>
                <a:cs typeface="Lato"/>
              </a:rPr>
              <a:t> </a:t>
            </a:r>
            <a:endParaRPr lang="en-GB" sz="2000" dirty="0">
              <a:effectLst/>
              <a:latin typeface="Lato"/>
              <a:ea typeface="Lato"/>
              <a:cs typeface="Lato"/>
            </a:endParaRPr>
          </a:p>
          <a:p>
            <a:endParaRPr lang="en-GB" sz="2000" dirty="0">
              <a:effectLst/>
              <a:latin typeface="Lato"/>
              <a:ea typeface="Lato"/>
              <a:cs typeface="Lato"/>
            </a:endParaRPr>
          </a:p>
          <a:p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Green roofs serve several purposes for a building:</a:t>
            </a:r>
            <a:r>
              <a:rPr lang="en-GB" sz="20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20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buClr>
                <a:srgbClr val="00B0F0"/>
              </a:buClr>
            </a:pPr>
            <a:endParaRPr lang="en-GB" sz="2000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Absorbing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rainwater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Providing 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insulation</a:t>
            </a:r>
            <a:r>
              <a:rPr lang="en-GB" sz="20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20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Creating 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a habitat for wildlife</a:t>
            </a:r>
            <a:endParaRPr lang="en-GB" sz="20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Promoting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welfare among city dwellers </a:t>
            </a:r>
            <a:r>
              <a:rPr lang="en-GB" sz="20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by 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providing a more aesthetically pleasing landscape</a:t>
            </a:r>
            <a:endParaRPr lang="en-GB" sz="20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Helping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to lower urban air temperatures</a:t>
            </a:r>
            <a:endParaRPr lang="en-US" sz="2000" dirty="0">
              <a:latin typeface="Times New Roman"/>
              <a:ea typeface="Lato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080E66-DDAF-91D5-E439-CC5CEA5CC2CF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Ireland (1/2)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773447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1C3E38C4-9EF9-46FF-9709-7CCEA3F9C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185" y="3371522"/>
            <a:ext cx="3761337" cy="279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EU funded project</a:t>
              </a:r>
              <a:br>
                <a:rPr lang="en-US" sz="110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22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89F19D-CB3A-29EE-4B35-4AAB4BAF03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260" y="2191115"/>
            <a:ext cx="3752407" cy="14008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9A9DBA-E8BD-9560-7E24-67904E7364AA}"/>
              </a:ext>
            </a:extLst>
          </p:cNvPr>
          <p:cNvSpPr txBox="1"/>
          <p:nvPr/>
        </p:nvSpPr>
        <p:spPr>
          <a:xfrm>
            <a:off x="158966" y="1149416"/>
            <a:ext cx="3111749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b="1">
                <a:latin typeface="Lato"/>
                <a:ea typeface="Lato"/>
                <a:cs typeface="Lato"/>
              </a:rPr>
              <a:t>Urban river flooding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D282F1-F383-1AD1-9230-A01253E99A39}"/>
              </a:ext>
            </a:extLst>
          </p:cNvPr>
          <p:cNvSpPr txBox="1"/>
          <p:nvPr/>
        </p:nvSpPr>
        <p:spPr>
          <a:xfrm>
            <a:off x="2725359" y="5863875"/>
            <a:ext cx="1851789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>
                <a:solidFill>
                  <a:srgbClr val="FFFFFF"/>
                </a:solidFill>
                <a:latin typeface="Lato"/>
                <a:ea typeface="Lato"/>
                <a:cs typeface="Lato"/>
              </a:rPr>
              <a:t>Photo: </a:t>
            </a:r>
            <a:r>
              <a:rPr lang="en-US" sz="1400" i="1" err="1">
                <a:solidFill>
                  <a:srgbClr val="FFFFFF"/>
                </a:solidFill>
                <a:latin typeface="Lato"/>
                <a:ea typeface="Lato"/>
                <a:cs typeface="Lato"/>
              </a:rPr>
              <a:t>Lamiot</a:t>
            </a:r>
            <a:r>
              <a:rPr lang="en-US" sz="1400" i="1">
                <a:solidFill>
                  <a:srgbClr val="FFFFFF"/>
                </a:solidFill>
                <a:latin typeface="Lato"/>
                <a:ea typeface="Lato"/>
                <a:cs typeface="Lato"/>
              </a:rPr>
              <a:t> (2009)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B41E67-99F0-747B-4EA0-29DF1050C8CE}"/>
              </a:ext>
            </a:extLst>
          </p:cNvPr>
          <p:cNvSpPr txBox="1"/>
          <p:nvPr/>
        </p:nvSpPr>
        <p:spPr>
          <a:xfrm>
            <a:off x="631200" y="1722262"/>
            <a:ext cx="3757532" cy="400110"/>
          </a:xfrm>
          <a:prstGeom prst="rect">
            <a:avLst/>
          </a:prstGeom>
          <a:solidFill>
            <a:srgbClr val="8EC549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Smart Green Roof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080E66-DDAF-91D5-E439-CC5CEA5CC2CF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Ireland (2/2)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E7AFC2-B742-F3CF-9A37-E571CCA2964F}"/>
              </a:ext>
            </a:extLst>
          </p:cNvPr>
          <p:cNvSpPr txBox="1"/>
          <p:nvPr/>
        </p:nvSpPr>
        <p:spPr>
          <a:xfrm>
            <a:off x="5363178" y="1402465"/>
            <a:ext cx="6323426" cy="46539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</a:t>
            </a:r>
            <a:r>
              <a:rPr lang="en-GB" sz="18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co-deployment the process comprised four steps: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00050" indent="-400050" algn="just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+mj-lt"/>
              <a:buAutoNum type="romanLcPeriod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Co-development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and deployment of novel </a:t>
            </a:r>
            <a:r>
              <a:rPr lang="en-GB" sz="18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,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00050" indent="-400050" algn="just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+mj-lt"/>
              <a:buAutoNum type="romanLcPeriod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Technical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and scientific evaluation of </a:t>
            </a:r>
            <a:r>
              <a:rPr lang="en-GB" sz="18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efficacy,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00050" indent="-400050" algn="just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+mj-lt"/>
              <a:buAutoNum type="romanLcPeriod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Establishment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of multiple, cutting-edge monitoring systems</a:t>
            </a:r>
          </a:p>
          <a:p>
            <a:pPr marL="400050" indent="-400050" algn="just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+mj-lt"/>
              <a:buAutoNum type="romanLcPeriod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Upscaling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and replication of </a:t>
            </a:r>
            <a:r>
              <a:rPr lang="en-GB" sz="18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through up-to-date multi-scale numerical modelling.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algn="just">
              <a:lnSpc>
                <a:spcPct val="114999"/>
              </a:lnSpc>
              <a:spcAft>
                <a:spcPts val="100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design and deployment of the green roofs were undertaken through new partnerships with ‘Dogpatch labs’, ‘</a:t>
            </a:r>
            <a:r>
              <a:rPr lang="en-GB" sz="18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wia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’ and ‘aqua root’. It was designed considering the load capacity and structural balance of the underlying building.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Rounded Rectangle 8">
            <a:hlinkClick r:id="rId7" action="ppaction://hlinksldjump"/>
            <a:extLst>
              <a:ext uri="{FF2B5EF4-FFF2-40B4-BE49-F238E27FC236}">
                <a16:creationId xmlns:a16="http://schemas.microsoft.com/office/drawing/2014/main" id="{491C0618-997E-A019-5A33-8C3148B9AE55}"/>
              </a:ext>
            </a:extLst>
          </p:cNvPr>
          <p:cNvSpPr/>
          <p:nvPr/>
        </p:nvSpPr>
        <p:spPr>
          <a:xfrm>
            <a:off x="4287506" y="6419533"/>
            <a:ext cx="3616988" cy="301927"/>
          </a:xfrm>
          <a:prstGeom prst="roundRect">
            <a:avLst/>
          </a:prstGeom>
          <a:solidFill>
            <a:srgbClr val="47C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 more examples of </a:t>
            </a:r>
            <a:r>
              <a:rPr lang="en-US" sz="11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co-deployment, see Annex I. </a:t>
            </a:r>
          </a:p>
        </p:txBody>
      </p:sp>
    </p:spTree>
    <p:extLst>
      <p:ext uri="{BB962C8B-B14F-4D97-AF65-F5344CB8AC3E}">
        <p14:creationId xmlns:p14="http://schemas.microsoft.com/office/powerpoint/2010/main" val="39391808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61CD162-863E-5C66-9D44-F43A4588CB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660" y="1011003"/>
            <a:ext cx="5010943" cy="536025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Performance monitoring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23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F05003-4181-329B-91D2-618D1AC02EF9}"/>
              </a:ext>
            </a:extLst>
          </p:cNvPr>
          <p:cNvSpPr txBox="1"/>
          <p:nvPr/>
        </p:nvSpPr>
        <p:spPr>
          <a:xfrm>
            <a:off x="6254904" y="1642845"/>
            <a:ext cx="550803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activities aimed at creating an evidence base in </a:t>
            </a:r>
            <a:r>
              <a:rPr lang="en-US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performance and promote replicability and upscaling.</a:t>
            </a:r>
            <a:b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approaches differed across OALs, as they were specific to the context and </a:t>
            </a:r>
            <a:r>
              <a:rPr lang="en-US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>
              <a:buClr>
                <a:srgbClr val="00B0F0"/>
              </a:buClr>
            </a:pP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generally stemmed from a comprehensive list of performance indicators collated by the OALs.</a:t>
            </a:r>
            <a:b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Performance indicators were in some cases part of more integrated </a:t>
            </a:r>
            <a:r>
              <a:rPr lang="en-US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frameworks e.g., the </a:t>
            </a:r>
            <a:r>
              <a:rPr lang="en-US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Rocket framework</a:t>
            </a: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779FDE-C2AA-832A-2395-17BEC308D02C}"/>
              </a:ext>
            </a:extLst>
          </p:cNvPr>
          <p:cNvSpPr txBox="1"/>
          <p:nvPr/>
        </p:nvSpPr>
        <p:spPr>
          <a:xfrm>
            <a:off x="9299157" y="5956125"/>
            <a:ext cx="2927404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 dirty="0">
                <a:latin typeface="Lato"/>
                <a:ea typeface="Lato"/>
                <a:cs typeface="Lato"/>
              </a:rPr>
              <a:t>Source: </a:t>
            </a:r>
            <a:r>
              <a:rPr lang="en-US" sz="1400" i="1" dirty="0">
                <a:latin typeface="Lato"/>
                <a:ea typeface="Lato"/>
                <a:cs typeface="Lato"/>
                <a:hlinkClick r:id="rId6"/>
              </a:rPr>
              <a:t>Gonzalez-</a:t>
            </a:r>
            <a:r>
              <a:rPr lang="en-US" sz="1400" i="1" dirty="0" err="1">
                <a:latin typeface="Lato"/>
                <a:ea typeface="Lato"/>
                <a:cs typeface="Lato"/>
                <a:hlinkClick r:id="rId6"/>
              </a:rPr>
              <a:t>Ollauri</a:t>
            </a:r>
            <a:r>
              <a:rPr lang="en-US" sz="1400" i="1" dirty="0">
                <a:latin typeface="Lato"/>
                <a:ea typeface="Lato"/>
                <a:cs typeface="Lato"/>
                <a:hlinkClick r:id="rId6"/>
              </a:rPr>
              <a:t> et al., 2021</a:t>
            </a:r>
            <a:endParaRPr lang="en-US" sz="1400" i="1" dirty="0"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518477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24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" name="Grafik 838863823">
            <a:extLst>
              <a:ext uri="{FF2B5EF4-FFF2-40B4-BE49-F238E27FC236}">
                <a16:creationId xmlns:a16="http://schemas.microsoft.com/office/drawing/2014/main" id="{BE14D04C-E9E5-2F5C-1ADA-5CEEA681C9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7020" y="1096677"/>
            <a:ext cx="3574522" cy="5121703"/>
          </a:xfrm>
          <a:prstGeom prst="rect">
            <a:avLst/>
          </a:prstGeom>
        </p:spPr>
      </p:pic>
      <p:pic>
        <p:nvPicPr>
          <p:cNvPr id="7" name="Grafik 1673662680">
            <a:extLst>
              <a:ext uri="{FF2B5EF4-FFF2-40B4-BE49-F238E27FC236}">
                <a16:creationId xmlns:a16="http://schemas.microsoft.com/office/drawing/2014/main" id="{9FD33664-4BFA-B4B3-B311-BAAA1EFB67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25" y="1096676"/>
            <a:ext cx="3574522" cy="51217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EBDE8B-69B1-F6FC-9AC3-A0A12907F6A4}"/>
              </a:ext>
            </a:extLst>
          </p:cNvPr>
          <p:cNvSpPr txBox="1"/>
          <p:nvPr/>
        </p:nvSpPr>
        <p:spPr>
          <a:xfrm>
            <a:off x="338463" y="2841920"/>
            <a:ext cx="410546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OALs established and </a:t>
            </a:r>
          </a:p>
          <a:p>
            <a:r>
              <a:rPr lang="en-US" sz="2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adopted a workflow to evaluate </a:t>
            </a:r>
            <a:r>
              <a:rPr lang="en-US" sz="20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sz="2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performance using either measurement or modelling techniques.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A9CEA0-7F40-32DE-673D-C1C8C7C04BC2}"/>
              </a:ext>
            </a:extLst>
          </p:cNvPr>
          <p:cNvSpPr txBox="1"/>
          <p:nvPr/>
        </p:nvSpPr>
        <p:spPr>
          <a:xfrm>
            <a:off x="169753" y="5909595"/>
            <a:ext cx="397268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Source: OPERANDUM Deliverable 4.3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ACA68C-2EC4-3D6C-C82B-85E7CC41CD48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Measurement vs. Modelling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4428568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B32273-81CF-935C-0650-402C24F5189D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Performance measurement: OAL UK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1" name="Grafik 299290989">
            <a:extLst>
              <a:ext uri="{FF2B5EF4-FFF2-40B4-BE49-F238E27FC236}">
                <a16:creationId xmlns:a16="http://schemas.microsoft.com/office/drawing/2014/main" id="{2667EC01-595C-1FA2-D976-5E4A3CED8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10" y="2400541"/>
            <a:ext cx="1546336" cy="205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29C2D1B-829D-D3C3-FBD3-06F5007AB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729443"/>
              </p:ext>
            </p:extLst>
          </p:nvPr>
        </p:nvGraphicFramePr>
        <p:xfrm>
          <a:off x="2101608" y="1581624"/>
          <a:ext cx="4833238" cy="446365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833238">
                  <a:extLst>
                    <a:ext uri="{9D8B030D-6E8A-4147-A177-3AD203B41FA5}">
                      <a16:colId xmlns:a16="http://schemas.microsoft.com/office/drawing/2014/main" val="2184922567"/>
                    </a:ext>
                  </a:extLst>
                </a:gridCol>
              </a:tblGrid>
              <a:tr h="634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1) Actionable variable: shallow slope stability and habitat provision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Impact variables: soil strength, plant establishment, plant-root development, soil wetness, soil mass wasting </a:t>
                      </a:r>
                    </a:p>
                  </a:txBody>
                  <a:tcPr marL="45067" marR="4506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495718"/>
                  </a:ext>
                </a:extLst>
              </a:tr>
              <a:tr h="454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2) Time domain reflectometry (TDR),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tensiometric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soil suction, soil vane, stratified random sampling of surface quadrats, vertical root distribution description from soil cores, rainfall depth below plant cover; debris collection in gutters   </a:t>
                      </a:r>
                    </a:p>
                  </a:txBody>
                  <a:tcPr marL="45067" marR="4506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212597"/>
                  </a:ext>
                </a:extLst>
              </a:tr>
              <a:tr h="458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3) Soil wetness and matric suction time series; plant density; above- and below-ground biomass; soil shear strength; rainfall interception; surface erosion </a:t>
                      </a:r>
                    </a:p>
                  </a:txBody>
                  <a:tcPr marL="45067" marR="4506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881728"/>
                  </a:ext>
                </a:extLst>
              </a:tr>
              <a:tr h="439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4) Time series analysis in relation to meteorological records; comparison of primary data against zones without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endParaRPr lang="en-GB" sz="120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5067" marR="4506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45317"/>
                  </a:ext>
                </a:extLst>
              </a:tr>
              <a:tr h="525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5) Soil wetness, plant cover, above- and below-ground plant biomass, soil shear strength</a:t>
                      </a:r>
                    </a:p>
                  </a:txBody>
                  <a:tcPr marL="45067" marR="4506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18459"/>
                  </a:ext>
                </a:extLst>
              </a:tr>
              <a:tr h="819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6) Baseline (control area): soil wetness, plant cover, soil strength, debris transport and rainfall interception without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endParaRPr lang="en-GB" sz="120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Target: reduced soil wetness, increased plant cover, soil strength, rainfall interception, and reduced debris transport </a:t>
                      </a:r>
                    </a:p>
                  </a:txBody>
                  <a:tcPr marL="45067" marR="4506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734225"/>
                  </a:ext>
                </a:extLst>
              </a:tr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7) Evaluation of soil wetness and erosion control over time, and evaluation of vegetation cover establishment against zones without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(control area)</a:t>
                      </a:r>
                    </a:p>
                  </a:txBody>
                  <a:tcPr marL="45067" marR="45067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209557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DD49E65-7FAE-0258-659F-BBECEC100031}"/>
              </a:ext>
            </a:extLst>
          </p:cNvPr>
          <p:cNvSpPr txBox="1"/>
          <p:nvPr/>
        </p:nvSpPr>
        <p:spPr>
          <a:xfrm>
            <a:off x="329610" y="4457999"/>
            <a:ext cx="1546336" cy="698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</a:t>
            </a:r>
          </a:p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experiment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AC23D8-CAE0-B289-5D25-A35815EF7DDB}"/>
              </a:ext>
            </a:extLst>
          </p:cNvPr>
          <p:cNvSpPr txBox="1"/>
          <p:nvPr/>
        </p:nvSpPr>
        <p:spPr>
          <a:xfrm>
            <a:off x="7207926" y="1219621"/>
            <a:ext cx="4571999" cy="631583"/>
          </a:xfrm>
          <a:prstGeom prst="rect">
            <a:avLst/>
          </a:prstGeom>
          <a:solidFill>
            <a:srgbClr val="8DC548">
              <a:alpha val="40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600" b="1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Soil bio-engineering techniques </a:t>
            </a:r>
          </a:p>
          <a:p>
            <a:pPr algn="ctr">
              <a:lnSpc>
                <a:spcPct val="115000"/>
              </a:lnSpc>
            </a:pP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Natural hazard: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Shallow landslide</a:t>
            </a:r>
            <a:endParaRPr lang="en-GB" sz="1600" b="1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D2D5EF-C2FB-F3E6-E295-DDAFFE339D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7219" y="3813452"/>
            <a:ext cx="4571999" cy="21742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76DD39-5180-C89F-E2C5-6D6BC8DA38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926" y="1945101"/>
            <a:ext cx="2304210" cy="17461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3589227-3FFC-BC53-FB8B-15BA5A623C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0888" y="1945101"/>
            <a:ext cx="2149036" cy="1746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5540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B32273-81CF-935C-0650-402C24F5189D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Performance modelling: OAL Finland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AC23D8-CAE0-B289-5D25-A35815EF7DDB}"/>
              </a:ext>
            </a:extLst>
          </p:cNvPr>
          <p:cNvSpPr txBox="1"/>
          <p:nvPr/>
        </p:nvSpPr>
        <p:spPr>
          <a:xfrm>
            <a:off x="7083115" y="1562395"/>
            <a:ext cx="4815960" cy="631583"/>
          </a:xfrm>
          <a:prstGeom prst="rect">
            <a:avLst/>
          </a:prstGeom>
          <a:solidFill>
            <a:srgbClr val="8DC548">
              <a:alpha val="40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600" b="1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Continuous cover forestry</a:t>
            </a:r>
          </a:p>
          <a:p>
            <a:pPr algn="ctr">
              <a:lnSpc>
                <a:spcPct val="115000"/>
              </a:lnSpc>
            </a:pP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Natural hazard: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Lake eutrophication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D49E65-7FAE-0258-659F-BBECEC100031}"/>
              </a:ext>
            </a:extLst>
          </p:cNvPr>
          <p:cNvSpPr txBox="1"/>
          <p:nvPr/>
        </p:nvSpPr>
        <p:spPr>
          <a:xfrm>
            <a:off x="329610" y="4607602"/>
            <a:ext cx="1489909" cy="698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Modelling </a:t>
            </a:r>
          </a:p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case study </a:t>
            </a:r>
          </a:p>
        </p:txBody>
      </p:sp>
      <p:pic>
        <p:nvPicPr>
          <p:cNvPr id="2" name="Picture 1" descr="Graphical user interface&#10;&#10;Description automatically generated">
            <a:extLst>
              <a:ext uri="{FF2B5EF4-FFF2-40B4-BE49-F238E27FC236}">
                <a16:creationId xmlns:a16="http://schemas.microsoft.com/office/drawing/2014/main" id="{9F5810F2-CA66-41FE-5C08-9C51B6AF89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2484" y="2218846"/>
            <a:ext cx="5489516" cy="30877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B5E30A-A8C3-543F-9D31-D63B4048D66B}"/>
              </a:ext>
            </a:extLst>
          </p:cNvPr>
          <p:cNvSpPr txBox="1"/>
          <p:nvPr/>
        </p:nvSpPr>
        <p:spPr>
          <a:xfrm>
            <a:off x="9899798" y="5588044"/>
            <a:ext cx="397268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Photos: </a:t>
            </a:r>
            <a:r>
              <a:rPr lang="en-US" sz="14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Ukonmaanaho</a:t>
            </a:r>
            <a:r>
              <a:rPr lang="en-US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60B987-2E26-B962-4EB9-8BE559BAF4D2}"/>
              </a:ext>
            </a:extLst>
          </p:cNvPr>
          <p:cNvSpPr txBox="1"/>
          <p:nvPr/>
        </p:nvSpPr>
        <p:spPr>
          <a:xfrm>
            <a:off x="9827415" y="5819786"/>
            <a:ext cx="219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Live streaming of outputs</a:t>
            </a:r>
            <a:endParaRPr lang="en-US" sz="1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3" name="Grafik 366958486">
            <a:extLst>
              <a:ext uri="{FF2B5EF4-FFF2-40B4-BE49-F238E27FC236}">
                <a16:creationId xmlns:a16="http://schemas.microsoft.com/office/drawing/2014/main" id="{85517B24-C750-5EE0-5355-CFAEEEAD3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10" y="2564339"/>
            <a:ext cx="1489909" cy="197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251A3B4-36DC-61D9-10CB-05739BFB84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951926"/>
              </p:ext>
            </p:extLst>
          </p:nvPr>
        </p:nvGraphicFramePr>
        <p:xfrm>
          <a:off x="2026460" y="2025070"/>
          <a:ext cx="4469083" cy="347528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469083">
                  <a:extLst>
                    <a:ext uri="{9D8B030D-6E8A-4147-A177-3AD203B41FA5}">
                      <a16:colId xmlns:a16="http://schemas.microsoft.com/office/drawing/2014/main" val="2184922567"/>
                    </a:ext>
                  </a:extLst>
                </a:gridCol>
              </a:tblGrid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1) Actionable variable: cover of forest area covered by continuous cover forestry, clear-cuts and forest buffers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Impact variables: nitrogen and phosphorus export</a:t>
                      </a:r>
                    </a:p>
                  </a:txBody>
                  <a:tcPr marL="60635" marR="606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495718"/>
                  </a:ext>
                </a:extLst>
              </a:tr>
              <a:tr h="454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2) Process based model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NutSpaFHY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includes forest vegetation, soil and hydrological processes</a:t>
                      </a:r>
                    </a:p>
                  </a:txBody>
                  <a:tcPr marL="60635" marR="606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212597"/>
                  </a:ext>
                </a:extLst>
              </a:tr>
              <a:tr h="3121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3) Hydro-meteorological, vegetation and soil data</a:t>
                      </a:r>
                    </a:p>
                  </a:txBody>
                  <a:tcPr marL="60635" marR="606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881728"/>
                  </a:ext>
                </a:extLst>
              </a:tr>
              <a:tr h="353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4) Monthly data of the export of nitrogen and phosphorus to lake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Kuonanjärvi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and from lake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Kuonanjärvi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to lake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Puruvesi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.</a:t>
                      </a:r>
                    </a:p>
                  </a:txBody>
                  <a:tcPr marL="60635" marR="606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45317"/>
                  </a:ext>
                </a:extLst>
              </a:tr>
              <a:tr h="475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5) Change in the nitrogen and phosphorus export to the lake from the forests. </a:t>
                      </a:r>
                    </a:p>
                  </a:txBody>
                  <a:tcPr marL="60635" marR="606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18459"/>
                  </a:ext>
                </a:extLst>
              </a:tr>
              <a:tr h="4283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6) Baseline: current nitrogen and phosphorus export to the lake.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Target: Decreasing trend in the export of nitrogen and phosphorus.</a:t>
                      </a:r>
                    </a:p>
                  </a:txBody>
                  <a:tcPr marL="60635" marR="606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734225"/>
                  </a:ext>
                </a:extLst>
              </a:tr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7) Evaluation of the change in the export and the importance of the forest-management-based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causing the change. Identification of the trends.</a:t>
                      </a:r>
                    </a:p>
                  </a:txBody>
                  <a:tcPr marL="60635" marR="6063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2095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82846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B32273-81CF-935C-0650-402C24F5189D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Performance measurement &amp; modelling: OAL Ireland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AC23D8-CAE0-B289-5D25-A35815EF7DDB}"/>
              </a:ext>
            </a:extLst>
          </p:cNvPr>
          <p:cNvSpPr txBox="1"/>
          <p:nvPr/>
        </p:nvSpPr>
        <p:spPr>
          <a:xfrm>
            <a:off x="7140725" y="2088448"/>
            <a:ext cx="4815960" cy="631583"/>
          </a:xfrm>
          <a:prstGeom prst="rect">
            <a:avLst/>
          </a:prstGeom>
          <a:solidFill>
            <a:srgbClr val="8DC548">
              <a:alpha val="40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600" b="1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Green roofs</a:t>
            </a:r>
          </a:p>
          <a:p>
            <a:pPr algn="ctr">
              <a:lnSpc>
                <a:spcPct val="115000"/>
              </a:lnSpc>
            </a:pP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Natural hazard: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Flooding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D49E65-7FAE-0258-659F-BBECEC100031}"/>
              </a:ext>
            </a:extLst>
          </p:cNvPr>
          <p:cNvSpPr txBox="1"/>
          <p:nvPr/>
        </p:nvSpPr>
        <p:spPr>
          <a:xfrm>
            <a:off x="327080" y="4399253"/>
            <a:ext cx="1489909" cy="1059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4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</a:t>
            </a:r>
          </a:p>
          <a:p>
            <a:pPr algn="ctr">
              <a:lnSpc>
                <a:spcPct val="115000"/>
              </a:lnSpc>
            </a:pPr>
            <a:r>
              <a:rPr lang="en-GB" sz="14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experiment</a:t>
            </a:r>
          </a:p>
          <a:p>
            <a:pPr algn="ctr">
              <a:lnSpc>
                <a:spcPct val="115000"/>
              </a:lnSpc>
            </a:pPr>
            <a:r>
              <a:rPr lang="en-GB" sz="14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&amp; Modelling </a:t>
            </a:r>
          </a:p>
          <a:p>
            <a:pPr algn="ctr">
              <a:lnSpc>
                <a:spcPct val="115000"/>
              </a:lnSpc>
            </a:pPr>
            <a:r>
              <a:rPr lang="en-GB" sz="14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case study </a:t>
            </a:r>
          </a:p>
        </p:txBody>
      </p:sp>
      <p:pic>
        <p:nvPicPr>
          <p:cNvPr id="13" name="Grafik 366958486">
            <a:extLst>
              <a:ext uri="{FF2B5EF4-FFF2-40B4-BE49-F238E27FC236}">
                <a16:creationId xmlns:a16="http://schemas.microsoft.com/office/drawing/2014/main" id="{85517B24-C750-5EE0-5355-CFAEEEAD3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10" y="2250398"/>
            <a:ext cx="1489909" cy="197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251A3B4-36DC-61D9-10CB-05739BFB84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686212"/>
              </p:ext>
            </p:extLst>
          </p:nvPr>
        </p:nvGraphicFramePr>
        <p:xfrm>
          <a:off x="2026460" y="2025070"/>
          <a:ext cx="4469083" cy="377398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469083">
                  <a:extLst>
                    <a:ext uri="{9D8B030D-6E8A-4147-A177-3AD203B41FA5}">
                      <a16:colId xmlns:a16="http://schemas.microsoft.com/office/drawing/2014/main" val="2184922567"/>
                    </a:ext>
                  </a:extLst>
                </a:gridCol>
              </a:tblGrid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1) Actionable variables: Runoff; Roof water storage capacity (m³)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Impact variables: Soil Moisture Content, Evapotranspiration, Runoff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495718"/>
                  </a:ext>
                </a:extLst>
              </a:tr>
              <a:tr h="454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2) Green Roof model to estimate runoff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212597"/>
                  </a:ext>
                </a:extLst>
              </a:tr>
              <a:tr h="3121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3) Time series of precipitation, temperature, relative humidity, Sunshine hours and Wind speed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881728"/>
                  </a:ext>
                </a:extLst>
              </a:tr>
              <a:tr h="353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4) Water balance equation combined with Penman-Monteith algorithm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45317"/>
                  </a:ext>
                </a:extLst>
              </a:tr>
              <a:tr h="475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5) Runoff from the roof and soil moisture content in the soil strata in the green roof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18459"/>
                  </a:ext>
                </a:extLst>
              </a:tr>
              <a:tr h="4283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6) Baseline: Runoff from the roof without the deployment of green roof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Target: Changes in runoff from the roof due to deployment of the green roof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734225"/>
                  </a:ext>
                </a:extLst>
              </a:tr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7) Reduction in runoff from the roof due to the deployment of green roof corresponding to different rainfall intensity at daily time scale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2095576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29E9E746-DD98-EC09-6584-EE80E25BB17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9302" y="3031385"/>
            <a:ext cx="2889352" cy="17613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07705C3-620D-1567-F40D-677C02FF8DF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22844" y="2872092"/>
            <a:ext cx="1933841" cy="2079937"/>
          </a:xfrm>
          <a:prstGeom prst="rect">
            <a:avLst/>
          </a:prstGeom>
        </p:spPr>
      </p:pic>
      <p:sp>
        <p:nvSpPr>
          <p:cNvPr id="2" name="Rounded Rectangle 1">
            <a:hlinkClick r:id="rId8" action="ppaction://hlinksldjump"/>
            <a:extLst>
              <a:ext uri="{FF2B5EF4-FFF2-40B4-BE49-F238E27FC236}">
                <a16:creationId xmlns:a16="http://schemas.microsoft.com/office/drawing/2014/main" id="{AEA63116-9AD9-48D1-4296-82F09E243697}"/>
              </a:ext>
            </a:extLst>
          </p:cNvPr>
          <p:cNvSpPr/>
          <p:nvPr/>
        </p:nvSpPr>
        <p:spPr>
          <a:xfrm>
            <a:off x="3248969" y="6453378"/>
            <a:ext cx="5028144" cy="261610"/>
          </a:xfrm>
          <a:prstGeom prst="roundRect">
            <a:avLst/>
          </a:prstGeom>
          <a:solidFill>
            <a:srgbClr val="47C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 more examples of </a:t>
            </a:r>
            <a:r>
              <a:rPr lang="en-US" sz="11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performance measurement &amp; modelling, see Annex II. </a:t>
            </a:r>
          </a:p>
        </p:txBody>
      </p:sp>
    </p:spTree>
    <p:extLst>
      <p:ext uri="{BB962C8B-B14F-4D97-AF65-F5344CB8AC3E}">
        <p14:creationId xmlns:p14="http://schemas.microsoft.com/office/powerpoint/2010/main" val="20500552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445875-4FAC-683C-770A-39CD734108C4}"/>
              </a:ext>
            </a:extLst>
          </p:cNvPr>
          <p:cNvSpPr/>
          <p:nvPr/>
        </p:nvSpPr>
        <p:spPr>
          <a:xfrm>
            <a:off x="0" y="0"/>
            <a:ext cx="12192000" cy="6856413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104116" y="294327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Summary: OAL Good Practices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28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8061DE8-DA9E-0ECB-B257-0643095D8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661483"/>
              </p:ext>
            </p:extLst>
          </p:nvPr>
        </p:nvGraphicFramePr>
        <p:xfrm>
          <a:off x="1107113" y="1255196"/>
          <a:ext cx="9977774" cy="489252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71537">
                  <a:extLst>
                    <a:ext uri="{9D8B030D-6E8A-4147-A177-3AD203B41FA5}">
                      <a16:colId xmlns:a16="http://schemas.microsoft.com/office/drawing/2014/main" val="1334922343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2205623846"/>
                    </a:ext>
                  </a:extLst>
                </a:gridCol>
                <a:gridCol w="2400300">
                  <a:extLst>
                    <a:ext uri="{9D8B030D-6E8A-4147-A177-3AD203B41FA5}">
                      <a16:colId xmlns:a16="http://schemas.microsoft.com/office/drawing/2014/main" val="1615235385"/>
                    </a:ext>
                  </a:extLst>
                </a:gridCol>
                <a:gridCol w="2052156">
                  <a:extLst>
                    <a:ext uri="{9D8B030D-6E8A-4147-A177-3AD203B41FA5}">
                      <a16:colId xmlns:a16="http://schemas.microsoft.com/office/drawing/2014/main" val="217884484"/>
                    </a:ext>
                  </a:extLst>
                </a:gridCol>
                <a:gridCol w="3096443">
                  <a:extLst>
                    <a:ext uri="{9D8B030D-6E8A-4147-A177-3AD203B41FA5}">
                      <a16:colId xmlns:a16="http://schemas.microsoft.com/office/drawing/2014/main" val="3856166810"/>
                    </a:ext>
                  </a:extLst>
                </a:gridCol>
              </a:tblGrid>
              <a:tr h="358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OAL</a:t>
                      </a:r>
                    </a:p>
                  </a:txBody>
                  <a:tcPr marL="43139" marR="43139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Hazard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 err="1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Co-deployment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Monitoring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717598"/>
                  </a:ext>
                </a:extLst>
              </a:tr>
              <a:tr h="6258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Austria</a:t>
                      </a:r>
                    </a:p>
                  </a:txBody>
                  <a:tcPr marL="43139" marR="43139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Deep-seated landslide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Biodegradable bentonite</a:t>
                      </a:r>
                      <a:b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Forest management adaptation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Expert-led participatory approach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Environmental sensing </a:t>
                      </a:r>
                      <a:b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Topographic surveys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231833"/>
                  </a:ext>
                </a:extLst>
              </a:tr>
              <a:tr h="662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Finland</a:t>
                      </a:r>
                    </a:p>
                  </a:txBody>
                  <a:tcPr marL="43139" marR="43139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Eutrophication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Green/Blue infrastructure</a:t>
                      </a:r>
                      <a:b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Continuous Cover Forestry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Participatory approach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Environmental sensing</a:t>
                      </a:r>
                      <a:b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Public perception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023895"/>
                  </a:ext>
                </a:extLst>
              </a:tr>
              <a:tr h="65161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Germany</a:t>
                      </a:r>
                    </a:p>
                  </a:txBody>
                  <a:tcPr marL="43139" marR="43139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Fluvial Flooding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Cooperative Floodplain Management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Participatory approach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i="1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Task of the Biosphere Reserve Administration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269480"/>
                  </a:ext>
                </a:extLst>
              </a:tr>
              <a:tr h="5857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Greece</a:t>
                      </a:r>
                    </a:p>
                  </a:txBody>
                  <a:tcPr marL="43139" marR="43139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Fluvial flooding and drought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Natural water retention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Expert-led participatory approach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Environmental sensing</a:t>
                      </a:r>
                      <a:b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Public perception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624988"/>
                  </a:ext>
                </a:extLst>
              </a:tr>
              <a:tr h="3614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Ireland</a:t>
                      </a:r>
                    </a:p>
                  </a:txBody>
                  <a:tcPr marL="43139" marR="43139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Fluvial Flooding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Green roofs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Citizen science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Smart ecosystem-based management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392934"/>
                  </a:ext>
                </a:extLst>
              </a:tr>
              <a:tr h="60219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Italy</a:t>
                      </a:r>
                    </a:p>
                  </a:txBody>
                  <a:tcPr marL="43139" marR="43139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Riverbank and coastal erosion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Deep-rooting vegetation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Expert-led participatory approach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Environmental sensing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2709690"/>
                  </a:ext>
                </a:extLst>
              </a:tr>
              <a:tr h="75627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United Kingdom</a:t>
                      </a:r>
                    </a:p>
                  </a:txBody>
                  <a:tcPr marL="43139" marR="43139" marT="0" marB="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Shallow landslides and surface erosion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Diverse soil and water bioengineering techniques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Expert-led participatory approach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Environmental sensing</a:t>
                      </a:r>
                      <a:b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Ecosystem evolution</a:t>
                      </a:r>
                      <a:b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Ecosystem functions</a:t>
                      </a:r>
                      <a:b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400" dirty="0">
                          <a:solidFill>
                            <a:schemeClr val="bg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Public perception</a:t>
                      </a:r>
                    </a:p>
                  </a:txBody>
                  <a:tcPr marL="43139" marR="43139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99535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1227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nature, mountain, dirt&#10;&#10;Description automatically generated">
            <a:extLst>
              <a:ext uri="{FF2B5EF4-FFF2-40B4-BE49-F238E27FC236}">
                <a16:creationId xmlns:a16="http://schemas.microsoft.com/office/drawing/2014/main" id="{BE060F61-9D3A-45E6-AF80-B2881B5E5D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6106884" y="486783"/>
            <a:ext cx="6085116" cy="63712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20A7847-6DB0-48F9-9940-8638997504F9}"/>
              </a:ext>
            </a:extLst>
          </p:cNvPr>
          <p:cNvSpPr txBox="1"/>
          <p:nvPr/>
        </p:nvSpPr>
        <p:spPr>
          <a:xfrm>
            <a:off x="270566" y="819748"/>
            <a:ext cx="5501585" cy="62478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de-DE" sz="1600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1: 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Concepts</a:t>
            </a:r>
            <a:r>
              <a:rPr lang="de-DE" sz="1600" dirty="0">
                <a:latin typeface="Lato"/>
                <a:ea typeface="+mn-lt"/>
                <a:cs typeface="+mn-lt"/>
              </a:rPr>
              <a:t> and </a:t>
            </a:r>
            <a:r>
              <a:rPr lang="de-DE" sz="1600" dirty="0" err="1">
                <a:latin typeface="Lato"/>
                <a:ea typeface="+mn-lt"/>
                <a:cs typeface="+mn-lt"/>
              </a:rPr>
              <a:t>Approaches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endParaRPr lang="de-DE" sz="1600" dirty="0">
              <a:solidFill>
                <a:srgbClr val="000000"/>
              </a:solidFill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0000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8DC548"/>
                </a:solidFill>
                <a:latin typeface="Lato"/>
                <a:ea typeface="+mn-lt"/>
                <a:cs typeface="+mn-lt"/>
              </a:rPr>
              <a:t>Unit 2: </a:t>
            </a:r>
            <a:r>
              <a:rPr lang="de-DE" sz="1600" dirty="0" err="1">
                <a:solidFill>
                  <a:srgbClr val="8DC548"/>
                </a:solidFill>
                <a:latin typeface="Lato"/>
                <a:ea typeface="+mn-lt"/>
                <a:cs typeface="+mn-lt"/>
              </a:rPr>
              <a:t>Good</a:t>
            </a:r>
            <a:r>
              <a:rPr lang="de-DE" sz="1600" dirty="0">
                <a:solidFill>
                  <a:srgbClr val="8DC548"/>
                </a:solidFill>
                <a:latin typeface="Lato"/>
                <a:ea typeface="+mn-lt"/>
                <a:cs typeface="+mn-lt"/>
              </a:rPr>
              <a:t> Practices </a:t>
            </a:r>
            <a:r>
              <a:rPr lang="de-DE" sz="1600" dirty="0" err="1">
                <a:solidFill>
                  <a:srgbClr val="8DC548"/>
                </a:solidFill>
                <a:latin typeface="Lato"/>
                <a:ea typeface="+mn-lt"/>
                <a:cs typeface="+mn-lt"/>
              </a:rPr>
              <a:t>from</a:t>
            </a:r>
            <a:r>
              <a:rPr lang="de-DE" sz="1600" dirty="0">
                <a:solidFill>
                  <a:srgbClr val="8DC548"/>
                </a:solidFill>
                <a:latin typeface="Lato"/>
                <a:ea typeface="+mn-lt"/>
                <a:cs typeface="+mn-lt"/>
              </a:rPr>
              <a:t> Open Air Laboratories</a:t>
            </a:r>
            <a:endParaRPr lang="de-DE" sz="1600" dirty="0">
              <a:latin typeface="Lato"/>
              <a:ea typeface="Lato"/>
              <a:cs typeface="Lato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3: </a:t>
            </a:r>
            <a:r>
              <a:rPr lang="de-DE" sz="1600" dirty="0">
                <a:latin typeface="Lato"/>
                <a:ea typeface="+mn-lt"/>
                <a:cs typeface="+mn-lt"/>
              </a:rPr>
              <a:t>Stakeholder Engagement and Co-</a:t>
            </a:r>
            <a:r>
              <a:rPr lang="de-DE" sz="1600" dirty="0" err="1">
                <a:latin typeface="Lato"/>
                <a:ea typeface="+mn-lt"/>
                <a:cs typeface="+mn-lt"/>
              </a:rPr>
              <a:t>Creation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4: </a:t>
            </a:r>
            <a:r>
              <a:rPr lang="de-DE" sz="1600" dirty="0" err="1">
                <a:latin typeface="Lato"/>
                <a:ea typeface="+mn-lt"/>
                <a:cs typeface="+mn-lt"/>
              </a:rPr>
              <a:t>Assessing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Risks</a:t>
            </a:r>
            <a:r>
              <a:rPr lang="de-DE" sz="1600" dirty="0">
                <a:latin typeface="Lato"/>
                <a:ea typeface="+mn-lt"/>
                <a:cs typeface="+mn-lt"/>
              </a:rPr>
              <a:t> in </a:t>
            </a:r>
            <a:r>
              <a:rPr lang="de-DE" sz="1600" dirty="0" err="1">
                <a:latin typeface="Lato"/>
                <a:ea typeface="+mn-lt"/>
                <a:cs typeface="+mn-lt"/>
              </a:rPr>
              <a:t>Socio-Ecological</a:t>
            </a:r>
            <a:r>
              <a:rPr lang="de-DE" sz="1600" dirty="0">
                <a:latin typeface="Lato"/>
                <a:ea typeface="+mn-lt"/>
                <a:cs typeface="+mn-lt"/>
              </a:rPr>
              <a:t> Systems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5: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Selection</a:t>
            </a:r>
            <a:r>
              <a:rPr lang="de-DE" sz="1600" dirty="0">
                <a:latin typeface="Lato"/>
                <a:ea typeface="+mn-lt"/>
                <a:cs typeface="+mn-lt"/>
              </a:rPr>
              <a:t> and Engineering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6: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Modelling and Monitoring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7: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Policy </a:t>
            </a:r>
            <a:r>
              <a:rPr lang="de-DE" sz="1600" dirty="0" err="1">
                <a:latin typeface="Lato"/>
                <a:ea typeface="+mn-lt"/>
                <a:cs typeface="+mn-lt"/>
              </a:rPr>
              <a:t>Context</a:t>
            </a:r>
            <a:r>
              <a:rPr lang="de-DE" sz="1600" dirty="0">
                <a:latin typeface="Lato"/>
                <a:ea typeface="+mn-lt"/>
                <a:cs typeface="+mn-lt"/>
              </a:rPr>
              <a:t> and </a:t>
            </a:r>
            <a:r>
              <a:rPr lang="de-DE" sz="1600" dirty="0" err="1">
                <a:latin typeface="Lato"/>
                <a:ea typeface="+mn-lt"/>
                <a:cs typeface="+mn-lt"/>
              </a:rPr>
              <a:t>Permitting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Paths</a:t>
            </a:r>
            <a:endParaRPr lang="en-US" sz="1600" dirty="0" err="1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8: </a:t>
            </a:r>
            <a:r>
              <a:rPr lang="de-DE" sz="1600" dirty="0" err="1">
                <a:latin typeface="Lato"/>
                <a:ea typeface="+mn-lt"/>
                <a:cs typeface="+mn-lt"/>
              </a:rPr>
              <a:t>Promoting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Uptake</a:t>
            </a:r>
            <a:r>
              <a:rPr lang="de-DE" sz="1600" dirty="0">
                <a:latin typeface="Lato"/>
                <a:ea typeface="+mn-lt"/>
                <a:cs typeface="+mn-lt"/>
              </a:rPr>
              <a:t> and Public Acceptance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9: </a:t>
            </a:r>
            <a:r>
              <a:rPr lang="de-DE" sz="1600" dirty="0">
                <a:latin typeface="Lato"/>
                <a:ea typeface="+mn-lt"/>
                <a:cs typeface="+mn-lt"/>
              </a:rPr>
              <a:t>Replication and Business </a:t>
            </a:r>
            <a:r>
              <a:rPr lang="de-DE" sz="1600" dirty="0" err="1">
                <a:latin typeface="Lato"/>
                <a:ea typeface="+mn-lt"/>
                <a:cs typeface="+mn-lt"/>
              </a:rPr>
              <a:t>Uptake</a:t>
            </a:r>
            <a:endParaRPr lang="de-DE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10: </a:t>
            </a:r>
            <a:r>
              <a:rPr lang="de-DE" sz="1600" dirty="0" err="1">
                <a:latin typeface="Lato"/>
                <a:ea typeface="+mn-lt"/>
                <a:cs typeface="+mn-lt"/>
              </a:rPr>
              <a:t>GeoIKP</a:t>
            </a:r>
            <a:r>
              <a:rPr lang="de-DE" sz="1600" dirty="0">
                <a:latin typeface="Lato"/>
                <a:ea typeface="+mn-lt"/>
                <a:cs typeface="+mn-lt"/>
              </a:rPr>
              <a:t> –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Platform</a:t>
            </a:r>
            <a:endParaRPr lang="de-DE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8DC548"/>
              </a:solidFill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endParaRPr lang="en-DE" sz="1600" b="1" dirty="0">
              <a:solidFill>
                <a:srgbClr val="00A7E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845C98-BF91-2C62-FFD3-F4A739FC93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200F5ABF-BBED-A0A6-2FF0-EF718F9A4E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ACE15D-2289-EE1B-C11D-76CB44A7DFEA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Next steps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126073-5D4D-95A8-63C5-9882D1AE997D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B81C043-AD5E-3A89-9A8B-75FA01AF2B63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9" name="Picture 8" descr="A group of yellow stars&#10;&#10;Description automatically generated with low confidence">
              <a:extLst>
                <a:ext uri="{FF2B5EF4-FFF2-40B4-BE49-F238E27FC236}">
                  <a16:creationId xmlns:a16="http://schemas.microsoft.com/office/drawing/2014/main" id="{717C050B-116C-6D33-5769-186010D569DD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06D6B38-258F-237D-5C7B-671C70C2E69D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10A342D-7545-CC2C-F4E6-6B1F1A5E773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29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344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8DFA222-AD46-6406-AC53-4ED4142B3E2C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0A7847-6DB0-48F9-9940-8638997504F9}"/>
              </a:ext>
            </a:extLst>
          </p:cNvPr>
          <p:cNvSpPr txBox="1"/>
          <p:nvPr/>
        </p:nvSpPr>
        <p:spPr>
          <a:xfrm>
            <a:off x="402021" y="1494094"/>
            <a:ext cx="5555060" cy="36933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de-DE">
              <a:solidFill>
                <a:srgbClr val="2CB6E7"/>
              </a:solidFill>
              <a:latin typeface="Lato"/>
              <a:ea typeface="Lato"/>
              <a:cs typeface="Lato"/>
            </a:endParaRPr>
          </a:p>
          <a:p>
            <a:endParaRPr lang="de-DE">
              <a:solidFill>
                <a:srgbClr val="2CB6E7"/>
              </a:solidFill>
              <a:latin typeface="Lato"/>
              <a:ea typeface="Lato"/>
              <a:cs typeface="Lato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  <a:t> </a:t>
            </a:r>
            <a:endParaRPr lang="de-DE">
              <a:solidFill>
                <a:srgbClr val="40404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A27E094-22D8-20CF-124F-D3CE2A644C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23B451E-FB13-3B87-415A-98AABB8A4B8F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>
                <a:solidFill>
                  <a:schemeClr val="bg1"/>
                </a:solidFill>
                <a:ea typeface="+mn-lt"/>
                <a:cs typeface="+mn-lt"/>
              </a:rPr>
              <a:t>Training Unit 2 at a </a:t>
            </a:r>
            <a:r>
              <a:rPr lang="de-DE" sz="3200" b="1" dirty="0" err="1">
                <a:solidFill>
                  <a:schemeClr val="bg1"/>
                </a:solidFill>
                <a:ea typeface="+mn-lt"/>
                <a:cs typeface="+mn-lt"/>
              </a:rPr>
              <a:t>glance</a:t>
            </a:r>
            <a:endParaRPr lang="de-DE" sz="3200" b="1" dirty="0">
              <a:solidFill>
                <a:schemeClr val="bg1"/>
              </a:solidFill>
              <a:ea typeface="+mn-lt"/>
              <a:cs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85AEEF2-CA12-D406-BEC6-C5A5EDC1FDDC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0A0F368-FC4D-50D1-99A2-D2BD4535964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9581F8B-CDA7-D7EA-191C-738BEA6BBD82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9CBA1E-BA00-1713-BC61-98AEF5821288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FF9B8F4-EB54-FCC4-707D-7D623B9C63B7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99D7D7-631F-A2C9-FD16-7F9FF822F1F6}"/>
              </a:ext>
            </a:extLst>
          </p:cNvPr>
          <p:cNvSpPr txBox="1"/>
          <p:nvPr/>
        </p:nvSpPr>
        <p:spPr>
          <a:xfrm>
            <a:off x="402021" y="1759512"/>
            <a:ext cx="7935460" cy="373698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Part I: OPERANDUM Open Air Laboratories (OALs)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concept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and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benefits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Open Air Laboratories</a:t>
            </a:r>
            <a:b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de-DE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Part II: 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Good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practices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implementation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endParaRPr lang="de-DE" sz="1600" b="1" dirty="0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How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can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co-created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How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are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co-deployed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? </a:t>
            </a:r>
          </a:p>
          <a:p>
            <a:pPr>
              <a:lnSpc>
                <a:spcPct val="150000"/>
              </a:lnSpc>
            </a:pPr>
            <a:endParaRPr lang="de-DE" sz="1600" b="1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lnSpc>
                <a:spcPct val="150000"/>
              </a:lnSpc>
            </a:pP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Part III: 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Good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practices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de-DE" sz="1600" b="1" dirty="0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endParaRPr lang="de-DE" sz="1600" b="1" dirty="0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measurement</a:t>
            </a:r>
            <a:endParaRPr lang="de-DE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modelling</a:t>
            </a:r>
            <a:endParaRPr lang="de-DE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99A2C0-1719-190F-3520-7BF76D4D5E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7093" y="2486644"/>
            <a:ext cx="2194231" cy="1484683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172A1D0-8BFD-B965-FA9B-7E205C5865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713" y="4251403"/>
            <a:ext cx="1511300" cy="622300"/>
          </a:xfrm>
          <a:prstGeom prst="rect">
            <a:avLst/>
          </a:prstGeom>
        </p:spPr>
      </p:pic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66201C9C-EA88-6B24-3D36-B3369153A0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8569" y="4984044"/>
            <a:ext cx="1455610" cy="1144776"/>
          </a:xfrm>
          <a:prstGeom prst="rect">
            <a:avLst/>
          </a:prstGeom>
        </p:spPr>
      </p:pic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0D16C463-ACC4-50BC-D4A8-33C09AFF1B1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6630" y="5085728"/>
            <a:ext cx="955588" cy="941407"/>
          </a:xfrm>
          <a:prstGeom prst="rect">
            <a:avLst/>
          </a:prstGeom>
        </p:spPr>
      </p:pic>
      <p:pic>
        <p:nvPicPr>
          <p:cNvPr id="24" name="Picture 23" descr="A picture containing logo&#10;&#10;Description automatically generated">
            <a:extLst>
              <a:ext uri="{FF2B5EF4-FFF2-40B4-BE49-F238E27FC236}">
                <a16:creationId xmlns:a16="http://schemas.microsoft.com/office/drawing/2014/main" id="{B303A49E-3F20-8F84-F786-D48E1AA7E5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298" y="5176322"/>
            <a:ext cx="1414271" cy="946792"/>
          </a:xfrm>
          <a:prstGeom prst="rect">
            <a:avLst/>
          </a:prstGeom>
        </p:spPr>
      </p:pic>
      <p:pic>
        <p:nvPicPr>
          <p:cNvPr id="30" name="Picture 29" descr="Logo&#10;&#10;Description automatically generated with low confidence">
            <a:extLst>
              <a:ext uri="{FF2B5EF4-FFF2-40B4-BE49-F238E27FC236}">
                <a16:creationId xmlns:a16="http://schemas.microsoft.com/office/drawing/2014/main" id="{11EEEEE4-BFA8-5AB7-B0E2-5A46085F776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48137" y="2813705"/>
            <a:ext cx="1140600" cy="946511"/>
          </a:xfrm>
          <a:prstGeom prst="rect">
            <a:avLst/>
          </a:prstGeom>
        </p:spPr>
      </p:pic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57F7EEF4-24D9-EBB6-2914-5A658F86E78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38654" y="1509383"/>
            <a:ext cx="1993900" cy="980207"/>
          </a:xfrm>
          <a:prstGeom prst="rect">
            <a:avLst/>
          </a:prstGeom>
        </p:spPr>
      </p:pic>
      <p:pic>
        <p:nvPicPr>
          <p:cNvPr id="34" name="Picture 33" descr="A picture containing text&#10;&#10;Description automatically generated">
            <a:extLst>
              <a:ext uri="{FF2B5EF4-FFF2-40B4-BE49-F238E27FC236}">
                <a16:creationId xmlns:a16="http://schemas.microsoft.com/office/drawing/2014/main" id="{82A8AE13-74B7-706E-0EB0-DACB6F4D64D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48459" y="4141948"/>
            <a:ext cx="1828800" cy="497305"/>
          </a:xfrm>
          <a:prstGeom prst="rect">
            <a:avLst/>
          </a:prstGeom>
        </p:spPr>
      </p:pic>
      <p:pic>
        <p:nvPicPr>
          <p:cNvPr id="36" name="Picture 35" descr="Text&#10;&#10;Description automatically generated">
            <a:extLst>
              <a:ext uri="{FF2B5EF4-FFF2-40B4-BE49-F238E27FC236}">
                <a16:creationId xmlns:a16="http://schemas.microsoft.com/office/drawing/2014/main" id="{AF54BCC1-895A-8C12-6B1E-39580B6D02E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4097" y="1185155"/>
            <a:ext cx="1511300" cy="1148588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24EEDCF-3AC5-2723-92B8-E4C2301A1A62}"/>
              </a:ext>
            </a:extLst>
          </p:cNvPr>
          <p:cNvSpPr/>
          <p:nvPr/>
        </p:nvSpPr>
        <p:spPr>
          <a:xfrm>
            <a:off x="3493186" y="3340753"/>
            <a:ext cx="648000" cy="252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Unit 3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C2A8EFE-184F-297C-471B-70EFFE1B154E}"/>
              </a:ext>
            </a:extLst>
          </p:cNvPr>
          <p:cNvSpPr/>
          <p:nvPr/>
        </p:nvSpPr>
        <p:spPr>
          <a:xfrm>
            <a:off x="3626471" y="3729585"/>
            <a:ext cx="743280" cy="24174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Unit 5, 7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13E002B-04D2-F6D9-6A23-DA71235B1BBD}"/>
              </a:ext>
            </a:extLst>
          </p:cNvPr>
          <p:cNvSpPr/>
          <p:nvPr/>
        </p:nvSpPr>
        <p:spPr>
          <a:xfrm>
            <a:off x="2531551" y="4833728"/>
            <a:ext cx="648000" cy="252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Unit 6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1BCCFAF4-48E3-80FC-8AEE-04F2C8545C16}"/>
              </a:ext>
            </a:extLst>
          </p:cNvPr>
          <p:cNvSpPr/>
          <p:nvPr/>
        </p:nvSpPr>
        <p:spPr>
          <a:xfrm>
            <a:off x="2207551" y="5187413"/>
            <a:ext cx="648000" cy="252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Unit 6</a:t>
            </a:r>
          </a:p>
        </p:txBody>
      </p:sp>
    </p:spTree>
    <p:extLst>
      <p:ext uri="{BB962C8B-B14F-4D97-AF65-F5344CB8AC3E}">
        <p14:creationId xmlns:p14="http://schemas.microsoft.com/office/powerpoint/2010/main" val="30298311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6856413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188598" y="6207708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5015571-2535-77A1-3831-77F03ADFD53C}"/>
              </a:ext>
            </a:extLst>
          </p:cNvPr>
          <p:cNvSpPr txBox="1"/>
          <p:nvPr/>
        </p:nvSpPr>
        <p:spPr>
          <a:xfrm>
            <a:off x="3083940" y="4806608"/>
            <a:ext cx="6389929" cy="442674"/>
          </a:xfrm>
          <a:prstGeom prst="flowChartAlternateProcess">
            <a:avLst/>
          </a:prstGeom>
          <a:solidFill>
            <a:srgbClr val="47CFFF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2000" dirty="0">
                <a:solidFill>
                  <a:schemeClr val="bg1"/>
                </a:solidFill>
                <a:ea typeface="+mn-lt"/>
                <a:cs typeface="+mn-lt"/>
              </a:rPr>
              <a:t>Training 2: </a:t>
            </a:r>
            <a:r>
              <a:rPr lang="de-DE" sz="2000" dirty="0" err="1">
                <a:solidFill>
                  <a:schemeClr val="bg1"/>
                </a:solidFill>
                <a:ea typeface="+mn-lt"/>
                <a:cs typeface="+mn-lt"/>
              </a:rPr>
              <a:t>Good</a:t>
            </a:r>
            <a:r>
              <a:rPr lang="de-DE" sz="2000" dirty="0">
                <a:solidFill>
                  <a:schemeClr val="bg1"/>
                </a:solidFill>
                <a:ea typeface="+mn-lt"/>
                <a:cs typeface="+mn-lt"/>
              </a:rPr>
              <a:t> Practices </a:t>
            </a:r>
            <a:r>
              <a:rPr lang="de-DE" sz="2000" dirty="0" err="1">
                <a:solidFill>
                  <a:schemeClr val="bg1"/>
                </a:solidFill>
                <a:ea typeface="+mn-lt"/>
                <a:cs typeface="+mn-lt"/>
              </a:rPr>
              <a:t>from</a:t>
            </a:r>
            <a:r>
              <a:rPr lang="de-DE" sz="2000" dirty="0">
                <a:solidFill>
                  <a:schemeClr val="bg1"/>
                </a:solidFill>
                <a:ea typeface="+mn-lt"/>
                <a:cs typeface="+mn-lt"/>
              </a:rPr>
              <a:t> OALs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7A71A43-87E1-8565-175F-B08207C802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0734" y="903392"/>
            <a:ext cx="3330532" cy="255502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C73B4C-F164-9CB9-3AA8-77DFD7881619}"/>
              </a:ext>
            </a:extLst>
          </p:cNvPr>
          <p:cNvSpPr txBox="1"/>
          <p:nvPr/>
        </p:nvSpPr>
        <p:spPr>
          <a:xfrm>
            <a:off x="4610426" y="4021739"/>
            <a:ext cx="3336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err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Thank</a:t>
            </a:r>
            <a:r>
              <a:rPr lang="de-DE" sz="4000" b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4000" b="1" err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you</a:t>
            </a:r>
            <a:r>
              <a:rPr lang="de-DE" sz="4000" b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!</a:t>
            </a:r>
            <a:endParaRPr lang="en-DE" sz="4000" b="1">
              <a:solidFill>
                <a:srgbClr val="F1F8EC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2" name="Graphic 11" descr="Teacher outline">
            <a:extLst>
              <a:ext uri="{FF2B5EF4-FFF2-40B4-BE49-F238E27FC236}">
                <a16:creationId xmlns:a16="http://schemas.microsoft.com/office/drawing/2014/main" id="{5D3366CC-DAD5-FBDE-21EC-0229DB3645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88808" y="3686186"/>
            <a:ext cx="1378991" cy="137899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5277E4-FCB0-EA82-781F-BD4F00B3F997}"/>
              </a:ext>
            </a:extLst>
          </p:cNvPr>
          <p:cNvSpPr txBox="1"/>
          <p:nvPr/>
        </p:nvSpPr>
        <p:spPr>
          <a:xfrm>
            <a:off x="4550842" y="5795370"/>
            <a:ext cx="3336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Find </a:t>
            </a:r>
            <a:r>
              <a:rPr lang="de-DE" sz="1400" b="1" err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us</a:t>
            </a:r>
            <a:r>
              <a:rPr lang="de-DE" sz="1400" b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on:</a:t>
            </a:r>
            <a:endParaRPr lang="en-DE" sz="1400" b="1">
              <a:solidFill>
                <a:srgbClr val="F1F8EC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7" name="Picture 26" descr="Logo&#10;&#10;Description automatically generated with medium confidence">
            <a:hlinkClick r:id="rId7"/>
            <a:extLst>
              <a:ext uri="{FF2B5EF4-FFF2-40B4-BE49-F238E27FC236}">
                <a16:creationId xmlns:a16="http://schemas.microsoft.com/office/drawing/2014/main" id="{D997D1A3-F3EC-FD95-5861-12E0D51A679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2223" y="6130113"/>
            <a:ext cx="508981" cy="522000"/>
          </a:xfrm>
          <a:prstGeom prst="rect">
            <a:avLst/>
          </a:prstGeom>
        </p:spPr>
      </p:pic>
      <p:pic>
        <p:nvPicPr>
          <p:cNvPr id="28" name="Picture 27" descr="Logo&#10;&#10;Description automatically generated with medium confidence">
            <a:hlinkClick r:id="rId9"/>
            <a:extLst>
              <a:ext uri="{FF2B5EF4-FFF2-40B4-BE49-F238E27FC236}">
                <a16:creationId xmlns:a16="http://schemas.microsoft.com/office/drawing/2014/main" id="{A2AA850A-2CC7-C238-328C-F197D245425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9388" y="6223331"/>
            <a:ext cx="422836" cy="397215"/>
          </a:xfrm>
          <a:prstGeom prst="rect">
            <a:avLst/>
          </a:prstGeom>
        </p:spPr>
      </p:pic>
      <p:pic>
        <p:nvPicPr>
          <p:cNvPr id="29" name="Picture 28" descr="Logo&#10;&#10;Description automatically generated with medium confidence">
            <a:hlinkClick r:id="rId11"/>
            <a:extLst>
              <a:ext uri="{FF2B5EF4-FFF2-40B4-BE49-F238E27FC236}">
                <a16:creationId xmlns:a16="http://schemas.microsoft.com/office/drawing/2014/main" id="{FF998C55-8E38-4105-DD78-2404F858375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1204" y="6149314"/>
            <a:ext cx="330926" cy="517399"/>
          </a:xfrm>
          <a:prstGeom prst="rect">
            <a:avLst/>
          </a:prstGeom>
        </p:spPr>
      </p:pic>
      <p:pic>
        <p:nvPicPr>
          <p:cNvPr id="30" name="Picture 29" descr="Logo&#10;&#10;Description automatically generated with medium confidence">
            <a:hlinkClick r:id="rId13"/>
            <a:extLst>
              <a:ext uri="{FF2B5EF4-FFF2-40B4-BE49-F238E27FC236}">
                <a16:creationId xmlns:a16="http://schemas.microsoft.com/office/drawing/2014/main" id="{917A6E1E-5E1A-8325-42EC-7B344137173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4032" y="6139085"/>
            <a:ext cx="422835" cy="517399"/>
          </a:xfrm>
          <a:prstGeom prst="rect">
            <a:avLst/>
          </a:prstGeom>
        </p:spPr>
      </p:pic>
      <p:pic>
        <p:nvPicPr>
          <p:cNvPr id="31" name="Picture 30" descr="Logo&#10;&#10;Description automatically generated with medium confidence">
            <a:hlinkClick r:id="rId15"/>
            <a:extLst>
              <a:ext uri="{FF2B5EF4-FFF2-40B4-BE49-F238E27FC236}">
                <a16:creationId xmlns:a16="http://schemas.microsoft.com/office/drawing/2014/main" id="{6482777C-5996-161A-364F-03208E535489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8769" y="6134714"/>
            <a:ext cx="434099" cy="517399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7504B5D2-9432-FD14-6A53-61CFCD230AF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746192" y="6188075"/>
            <a:ext cx="22669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814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EU funded project</a:t>
              </a:r>
              <a:br>
                <a:rPr lang="en-US" sz="110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Austria (1/2)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31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D605627-BBE7-9203-0FD2-13AC6B7E0724}"/>
              </a:ext>
            </a:extLst>
          </p:cNvPr>
          <p:cNvGrpSpPr/>
          <p:nvPr/>
        </p:nvGrpSpPr>
        <p:grpSpPr>
          <a:xfrm>
            <a:off x="329610" y="2886509"/>
            <a:ext cx="6464913" cy="2409715"/>
            <a:chOff x="0" y="0"/>
            <a:chExt cx="5791896" cy="1895475"/>
          </a:xfrm>
        </p:grpSpPr>
        <p:pic>
          <p:nvPicPr>
            <p:cNvPr id="5" name="Grafik 19">
              <a:extLst>
                <a:ext uri="{FF2B5EF4-FFF2-40B4-BE49-F238E27FC236}">
                  <a16:creationId xmlns:a16="http://schemas.microsoft.com/office/drawing/2014/main" id="{D0835AD0-D896-3AEC-7462-80CBAEA563BE}"/>
                </a:ext>
              </a:extLst>
            </p:cNvPr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2842895" cy="189547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Grafik 25">
              <a:extLst>
                <a:ext uri="{FF2B5EF4-FFF2-40B4-BE49-F238E27FC236}">
                  <a16:creationId xmlns:a16="http://schemas.microsoft.com/office/drawing/2014/main" id="{B4565900-7071-3C6E-C09B-9AA2ECE4680E}"/>
                </a:ext>
              </a:extLst>
            </p:cNvPr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8366" y="6350"/>
              <a:ext cx="2843530" cy="1889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B4C7DCD-8C30-4208-1922-8C5543373778}"/>
              </a:ext>
            </a:extLst>
          </p:cNvPr>
          <p:cNvSpPr txBox="1"/>
          <p:nvPr/>
        </p:nvSpPr>
        <p:spPr>
          <a:xfrm>
            <a:off x="330072" y="2356412"/>
            <a:ext cx="6494085" cy="461665"/>
          </a:xfrm>
          <a:prstGeom prst="rect">
            <a:avLst/>
          </a:prstGeom>
          <a:solidFill>
            <a:srgbClr val="8EC549"/>
          </a:solidFill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Stream sealing with bio-degradable bentonite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33177A-D317-18B3-732A-93BE25240C12}"/>
              </a:ext>
            </a:extLst>
          </p:cNvPr>
          <p:cNvSpPr txBox="1"/>
          <p:nvPr/>
        </p:nvSpPr>
        <p:spPr>
          <a:xfrm rot="10800000">
            <a:off x="11747392" y="7311344"/>
            <a:ext cx="159962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US">
              <a:latin typeface="Lato"/>
              <a:ea typeface="Lato"/>
              <a:cs typeface="Lato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181832F9-D57A-A2B1-7659-DA2CBEE06B4B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7164520" y="2311147"/>
            <a:ext cx="4697408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goal of this </a:t>
            </a:r>
            <a:r>
              <a:rPr kumimoji="0" lang="en-GB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was to install an impermeable layer</a:t>
            </a:r>
            <a:r>
              <a:rPr lang="en-GB" altLang="en-US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(bio-degradable</a:t>
            </a: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bentonite</a:t>
            </a:r>
            <a:r>
              <a:rPr lang="en-GB" altLang="en-US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mat)</a:t>
            </a: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in the subsurface of a 25m long section of the stream to permanently prevent the infiltration of surface water without relying on synthetic materials</a:t>
            </a:r>
            <a:r>
              <a:rPr lang="en-GB" altLang="en-US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. 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altLang="en-US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Co-deployed together with local partners, </a:t>
            </a:r>
            <a:r>
              <a:rPr lang="en-GB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stakeholders, residents</a:t>
            </a:r>
            <a:r>
              <a:rPr lang="en-GB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and the manufacturer of the </a:t>
            </a:r>
            <a:r>
              <a:rPr lang="en-GB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bentonite mat (</a:t>
            </a:r>
            <a:r>
              <a:rPr kumimoji="0" lang="en-GB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NAUE </a:t>
            </a:r>
            <a:r>
              <a:rPr kumimoji="0" lang="en-GB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GmbH&amp;</a:t>
            </a:r>
            <a:r>
              <a:rPr lang="en-GB" altLang="en-US" dirty="0" err="1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Co</a:t>
            </a:r>
            <a:r>
              <a:rPr lang="en-GB" altLang="en-US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KG).</a:t>
            </a:r>
            <a:endParaRPr lang="en-GB" altLang="en-US" b="0" i="0" u="none" strike="noStrike" cap="none" normalizeH="0" baseline="0" dirty="0">
              <a:ln>
                <a:noFill/>
              </a:ln>
              <a:effectLst/>
              <a:latin typeface="Times New Roman"/>
              <a:ea typeface="Lato"/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B7D867-D902-9679-906C-3D5B3326CF19}"/>
              </a:ext>
            </a:extLst>
          </p:cNvPr>
          <p:cNvSpPr txBox="1"/>
          <p:nvPr/>
        </p:nvSpPr>
        <p:spPr>
          <a:xfrm>
            <a:off x="332489" y="1330485"/>
            <a:ext cx="609353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b="1" dirty="0">
                <a:latin typeface="Lato"/>
                <a:ea typeface="Lato"/>
                <a:cs typeface="Lato"/>
              </a:rPr>
              <a:t>Deep seated landslide resulting from excessive seepage and high groundwater levels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1B6F55-02C1-6790-91FF-A09993CDF823}"/>
              </a:ext>
            </a:extLst>
          </p:cNvPr>
          <p:cNvSpPr txBox="1"/>
          <p:nvPr/>
        </p:nvSpPr>
        <p:spPr>
          <a:xfrm>
            <a:off x="211884" y="5296580"/>
            <a:ext cx="1479892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>
                <a:latin typeface="Lato"/>
                <a:ea typeface="Lato"/>
                <a:cs typeface="Lato"/>
              </a:rPr>
              <a:t>Photos: </a:t>
            </a:r>
            <a:r>
              <a:rPr lang="en-US" sz="1400" i="1" err="1">
                <a:latin typeface="Lato"/>
                <a:ea typeface="Lato"/>
                <a:cs typeface="Lato"/>
              </a:rPr>
              <a:t>Zieher</a:t>
            </a:r>
            <a:r>
              <a:rPr lang="en-US" sz="1400" i="1">
                <a:latin typeface="Lato"/>
                <a:ea typeface="Lato"/>
                <a:cs typeface="Lato"/>
              </a:rPr>
              <a:t>, T.</a:t>
            </a:r>
          </a:p>
        </p:txBody>
      </p:sp>
    </p:spTree>
    <p:extLst>
      <p:ext uri="{BB962C8B-B14F-4D97-AF65-F5344CB8AC3E}">
        <p14:creationId xmlns:p14="http://schemas.microsoft.com/office/powerpoint/2010/main" val="41535554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EU funded project</a:t>
              </a:r>
              <a:br>
                <a:rPr lang="en-US" sz="110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Austria (2/2)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32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D605627-BBE7-9203-0FD2-13AC6B7E0724}"/>
              </a:ext>
            </a:extLst>
          </p:cNvPr>
          <p:cNvGrpSpPr/>
          <p:nvPr/>
        </p:nvGrpSpPr>
        <p:grpSpPr>
          <a:xfrm>
            <a:off x="329610" y="2886509"/>
            <a:ext cx="6464913" cy="2409715"/>
            <a:chOff x="0" y="0"/>
            <a:chExt cx="5791896" cy="1895475"/>
          </a:xfrm>
        </p:grpSpPr>
        <p:pic>
          <p:nvPicPr>
            <p:cNvPr id="5" name="Grafik 19">
              <a:extLst>
                <a:ext uri="{FF2B5EF4-FFF2-40B4-BE49-F238E27FC236}">
                  <a16:creationId xmlns:a16="http://schemas.microsoft.com/office/drawing/2014/main" id="{D0835AD0-D896-3AEC-7462-80CBAEA563BE}"/>
                </a:ext>
              </a:extLst>
            </p:cNvPr>
            <p:cNvPicPr/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0"/>
              <a:ext cx="2842895" cy="189547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Grafik 25">
              <a:extLst>
                <a:ext uri="{FF2B5EF4-FFF2-40B4-BE49-F238E27FC236}">
                  <a16:creationId xmlns:a16="http://schemas.microsoft.com/office/drawing/2014/main" id="{B4565900-7071-3C6E-C09B-9AA2ECE4680E}"/>
                </a:ext>
              </a:extLst>
            </p:cNvPr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8366" y="6350"/>
              <a:ext cx="2843530" cy="18891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B4C7DCD-8C30-4208-1922-8C5543373778}"/>
              </a:ext>
            </a:extLst>
          </p:cNvPr>
          <p:cNvSpPr txBox="1"/>
          <p:nvPr/>
        </p:nvSpPr>
        <p:spPr>
          <a:xfrm>
            <a:off x="330072" y="2356412"/>
            <a:ext cx="6494085" cy="461665"/>
          </a:xfrm>
          <a:prstGeom prst="rect">
            <a:avLst/>
          </a:prstGeom>
          <a:solidFill>
            <a:srgbClr val="8EC549"/>
          </a:solidFill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Stream sealing with bio-degradable bentonite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33177A-D317-18B3-732A-93BE25240C12}"/>
              </a:ext>
            </a:extLst>
          </p:cNvPr>
          <p:cNvSpPr txBox="1"/>
          <p:nvPr/>
        </p:nvSpPr>
        <p:spPr>
          <a:xfrm rot="10800000">
            <a:off x="11747392" y="7311344"/>
            <a:ext cx="159962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US">
              <a:latin typeface="Lato"/>
              <a:ea typeface="Lato"/>
              <a:cs typeface="Lato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B7D867-D902-9679-906C-3D5B3326CF19}"/>
              </a:ext>
            </a:extLst>
          </p:cNvPr>
          <p:cNvSpPr txBox="1"/>
          <p:nvPr/>
        </p:nvSpPr>
        <p:spPr>
          <a:xfrm>
            <a:off x="332489" y="1330485"/>
            <a:ext cx="609353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b="1" dirty="0">
                <a:latin typeface="Lato"/>
                <a:ea typeface="Lato"/>
                <a:cs typeface="Lato"/>
              </a:rPr>
              <a:t>Deep seated landslide resulting from excessive seepage and high groundwater levels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1B6F55-02C1-6790-91FF-A09993CDF823}"/>
              </a:ext>
            </a:extLst>
          </p:cNvPr>
          <p:cNvSpPr txBox="1"/>
          <p:nvPr/>
        </p:nvSpPr>
        <p:spPr>
          <a:xfrm>
            <a:off x="211884" y="5296580"/>
            <a:ext cx="1479892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 dirty="0">
                <a:latin typeface="Lato"/>
                <a:ea typeface="Lato"/>
                <a:cs typeface="Lato"/>
              </a:rPr>
              <a:t>Photos: </a:t>
            </a:r>
            <a:r>
              <a:rPr lang="en-US" sz="1400" i="1" dirty="0" err="1">
                <a:latin typeface="Lato"/>
                <a:ea typeface="Lato"/>
                <a:cs typeface="Lato"/>
              </a:rPr>
              <a:t>Zieher</a:t>
            </a:r>
            <a:r>
              <a:rPr lang="en-US" sz="1400" i="1" dirty="0">
                <a:latin typeface="Lato"/>
                <a:ea typeface="Lato"/>
                <a:cs typeface="Lato"/>
              </a:rPr>
              <a:t>, T.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B0F16338-4FA7-3C15-2727-45148415B437}"/>
              </a:ext>
            </a:extLst>
          </p:cNvPr>
          <p:cNvSpPr txBox="1"/>
          <p:nvPr/>
        </p:nvSpPr>
        <p:spPr>
          <a:xfrm>
            <a:off x="7147645" y="1617068"/>
            <a:ext cx="4711866" cy="45145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OEAW: manpower, coordination, monitoring equipment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Manufacturer: manpower, expert knowledge, instructions for implementation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WLV: manpower, hall for pre-preparations, logistics, construction tools, machinery, short-hand solutions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BFW: manpower, monitoring equipment</a:t>
            </a: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Clr>
                <a:srgbClr val="00B0F0"/>
              </a:buClr>
              <a:buFont typeface="Arial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Local residents: manpower, provision of material and machinery</a:t>
            </a:r>
          </a:p>
          <a:p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3972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EU funded project</a:t>
              </a:r>
              <a:br>
                <a:rPr lang="en-US" sz="110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33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1376AB-2F68-2022-9A5A-B379A0C3A084}"/>
              </a:ext>
            </a:extLst>
          </p:cNvPr>
          <p:cNvSpPr txBox="1"/>
          <p:nvPr/>
        </p:nvSpPr>
        <p:spPr>
          <a:xfrm>
            <a:off x="370600" y="2155659"/>
            <a:ext cx="5244776" cy="400110"/>
          </a:xfrm>
          <a:prstGeom prst="rect">
            <a:avLst/>
          </a:prstGeom>
          <a:solidFill>
            <a:srgbClr val="8EC549"/>
          </a:solidFill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bg1"/>
                </a:solidFill>
                <a:latin typeface="Lato"/>
                <a:ea typeface="Lato"/>
                <a:cs typeface="Lato"/>
              </a:defRPr>
            </a:lvl1pPr>
          </a:lstStyle>
          <a:p>
            <a:r>
              <a:rPr lang="en-US" sz="2000" dirty="0"/>
              <a:t>Natural Water Retention Measures (NWRM)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8AEC90-FE13-5875-10C7-7B632FC128A8}"/>
              </a:ext>
            </a:extLst>
          </p:cNvPr>
          <p:cNvSpPr txBox="1"/>
          <p:nvPr/>
        </p:nvSpPr>
        <p:spPr>
          <a:xfrm>
            <a:off x="204233" y="1262585"/>
            <a:ext cx="590735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b="1">
                <a:latin typeface="Lato"/>
                <a:ea typeface="Lato"/>
                <a:cs typeface="Lato"/>
              </a:rPr>
              <a:t>Flood and drought resulting from low levels of water resources management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62FE9C-276E-3076-DB3F-C55AAFAA7007}"/>
              </a:ext>
            </a:extLst>
          </p:cNvPr>
          <p:cNvSpPr txBox="1"/>
          <p:nvPr/>
        </p:nvSpPr>
        <p:spPr>
          <a:xfrm>
            <a:off x="6659710" y="1359740"/>
            <a:ext cx="5161691" cy="48013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aim was to create flood storage in reservoirs constructed on or near a watercourse to help reduce and manage flood risks.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I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deal location of flood storage reservoirs (FRS) is on flood-prone land, where incoming flood water can be stored whilst promoting the formation of wetlands.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D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eployed as part of catchment-wide flood risk management strategies but they can also provide added ecological value to the entire catchment.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NWRM may contribute to water supply and irrigation during periods of drought.</a:t>
            </a:r>
            <a:endParaRPr lang="en-US" dirty="0">
              <a:latin typeface="Lato"/>
              <a:ea typeface="Lato"/>
              <a:cs typeface="Arial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B14A537-ABF4-62E4-FC3A-6D2EB330703E}"/>
              </a:ext>
            </a:extLst>
          </p:cNvPr>
          <p:cNvGrpSpPr/>
          <p:nvPr/>
        </p:nvGrpSpPr>
        <p:grpSpPr>
          <a:xfrm>
            <a:off x="329636" y="2606307"/>
            <a:ext cx="5285739" cy="3554747"/>
            <a:chOff x="785814" y="2667617"/>
            <a:chExt cx="5029224" cy="373360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5F615A5-E5EE-B57B-0186-E8F218FF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3660" y="2667617"/>
              <a:ext cx="5001378" cy="346120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952280A-6708-905C-D36A-B9DC6EAB24FF}"/>
                </a:ext>
              </a:extLst>
            </p:cNvPr>
            <p:cNvSpPr txBox="1"/>
            <p:nvPr/>
          </p:nvSpPr>
          <p:spPr>
            <a:xfrm>
              <a:off x="1987020" y="4028886"/>
              <a:ext cx="182453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Water retention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7470CD8-8CDD-D51C-296B-92382ED03185}"/>
                </a:ext>
              </a:extLst>
            </p:cNvPr>
            <p:cNvSpPr txBox="1"/>
            <p:nvPr/>
          </p:nvSpPr>
          <p:spPr>
            <a:xfrm>
              <a:off x="3421198" y="4702990"/>
              <a:ext cx="665567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Dam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61A42F6-0287-6504-6100-CF0AFA48DF72}"/>
                </a:ext>
              </a:extLst>
            </p:cNvPr>
            <p:cNvSpPr txBox="1"/>
            <p:nvPr/>
          </p:nvSpPr>
          <p:spPr>
            <a:xfrm>
              <a:off x="785814" y="6077963"/>
              <a:ext cx="1405023" cy="323263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400" i="1">
                  <a:latin typeface="Lato"/>
                  <a:ea typeface="Lato"/>
                  <a:cs typeface="Lato"/>
                </a:rPr>
                <a:t>Photo: </a:t>
              </a:r>
              <a:r>
                <a:rPr lang="en-US" sz="1400" i="1" err="1">
                  <a:latin typeface="Lato"/>
                  <a:ea typeface="Lato"/>
                  <a:cs typeface="Lato"/>
                </a:rPr>
                <a:t>Loupis</a:t>
              </a:r>
              <a:r>
                <a:rPr lang="en-US" sz="1400" i="1">
                  <a:latin typeface="Lato"/>
                  <a:ea typeface="Lato"/>
                  <a:cs typeface="Lato"/>
                </a:rPr>
                <a:t>, M.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3CA3D8A-6E9E-5564-1A57-20E01E338566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Greece (1/2)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4034971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EU funded project</a:t>
              </a:r>
              <a:br>
                <a:rPr lang="en-US" sz="110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34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8AEC90-FE13-5875-10C7-7B632FC128A8}"/>
              </a:ext>
            </a:extLst>
          </p:cNvPr>
          <p:cNvSpPr txBox="1"/>
          <p:nvPr/>
        </p:nvSpPr>
        <p:spPr>
          <a:xfrm>
            <a:off x="204233" y="1262585"/>
            <a:ext cx="590735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b="1">
                <a:latin typeface="Lato"/>
                <a:ea typeface="Lato"/>
                <a:cs typeface="Lato"/>
              </a:rPr>
              <a:t>Flood and drought resulting from low levels of water resources management 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B14A537-ABF4-62E4-FC3A-6D2EB330703E}"/>
              </a:ext>
            </a:extLst>
          </p:cNvPr>
          <p:cNvGrpSpPr/>
          <p:nvPr/>
        </p:nvGrpSpPr>
        <p:grpSpPr>
          <a:xfrm>
            <a:off x="329636" y="2651925"/>
            <a:ext cx="5285739" cy="3554747"/>
            <a:chOff x="785814" y="2667617"/>
            <a:chExt cx="5029224" cy="373360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5F615A5-E5EE-B57B-0186-E8F218FF71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3660" y="2667617"/>
              <a:ext cx="5001378" cy="3461203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952280A-6708-905C-D36A-B9DC6EAB24FF}"/>
                </a:ext>
              </a:extLst>
            </p:cNvPr>
            <p:cNvSpPr txBox="1"/>
            <p:nvPr/>
          </p:nvSpPr>
          <p:spPr>
            <a:xfrm>
              <a:off x="1987020" y="4028886"/>
              <a:ext cx="182453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Water retention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7470CD8-8CDD-D51C-296B-92382ED03185}"/>
                </a:ext>
              </a:extLst>
            </p:cNvPr>
            <p:cNvSpPr txBox="1"/>
            <p:nvPr/>
          </p:nvSpPr>
          <p:spPr>
            <a:xfrm>
              <a:off x="3421198" y="4702990"/>
              <a:ext cx="665567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Dam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61A42F6-0287-6504-6100-CF0AFA48DF72}"/>
                </a:ext>
              </a:extLst>
            </p:cNvPr>
            <p:cNvSpPr txBox="1"/>
            <p:nvPr/>
          </p:nvSpPr>
          <p:spPr>
            <a:xfrm>
              <a:off x="785814" y="6077963"/>
              <a:ext cx="1405023" cy="323263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en-US" sz="1400" i="1">
                  <a:latin typeface="Lato"/>
                  <a:ea typeface="Lato"/>
                  <a:cs typeface="Lato"/>
                </a:rPr>
                <a:t>Photo: </a:t>
              </a:r>
              <a:r>
                <a:rPr lang="en-US" sz="1400" i="1" err="1">
                  <a:latin typeface="Lato"/>
                  <a:ea typeface="Lato"/>
                  <a:cs typeface="Lato"/>
                </a:rPr>
                <a:t>Loupis</a:t>
              </a:r>
              <a:r>
                <a:rPr lang="en-US" sz="1400" i="1">
                  <a:latin typeface="Lato"/>
                  <a:ea typeface="Lato"/>
                  <a:cs typeface="Lato"/>
                </a:rPr>
                <a:t>, M.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3CA3D8A-6E9E-5564-1A57-20E01E338566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Greece (2/2)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E5E3AD-B14B-0E62-CA66-0B715257EA40}"/>
              </a:ext>
            </a:extLst>
          </p:cNvPr>
          <p:cNvSpPr txBox="1"/>
          <p:nvPr/>
        </p:nvSpPr>
        <p:spPr>
          <a:xfrm>
            <a:off x="6396656" y="2258757"/>
            <a:ext cx="5161691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o-deployed by the Regional Government (PSTE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)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with the support and collaboration of KKT-ITC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.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The deployment of the </a:t>
            </a:r>
            <a:r>
              <a:rPr lang="en-GB" dirty="0" err="1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followed conventional construction processes normally followed in the construction of reservoirs, water retention basis, and constructed wetlands.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US" dirty="0">
              <a:latin typeface="Times New Roman"/>
              <a:ea typeface="Lato"/>
              <a:cs typeface="Lato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BB8732-8EF9-81A4-BBC5-40E60D972002}"/>
              </a:ext>
            </a:extLst>
          </p:cNvPr>
          <p:cNvSpPr txBox="1"/>
          <p:nvPr/>
        </p:nvSpPr>
        <p:spPr>
          <a:xfrm>
            <a:off x="370600" y="2155659"/>
            <a:ext cx="5244776" cy="400110"/>
          </a:xfrm>
          <a:prstGeom prst="rect">
            <a:avLst/>
          </a:prstGeom>
          <a:solidFill>
            <a:srgbClr val="8EC549"/>
          </a:solidFill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bg1"/>
                </a:solidFill>
                <a:latin typeface="Lato"/>
                <a:ea typeface="Lato"/>
                <a:cs typeface="Lato"/>
              </a:defRPr>
            </a:lvl1pPr>
          </a:lstStyle>
          <a:p>
            <a:r>
              <a:rPr lang="en-US" sz="2000" dirty="0"/>
              <a:t>Natural Water Retention Measures (NWRM)</a:t>
            </a:r>
          </a:p>
        </p:txBody>
      </p:sp>
    </p:spTree>
    <p:extLst>
      <p:ext uri="{BB962C8B-B14F-4D97-AF65-F5344CB8AC3E}">
        <p14:creationId xmlns:p14="http://schemas.microsoft.com/office/powerpoint/2010/main" val="10258955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35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image3.png">
            <a:extLst>
              <a:ext uri="{FF2B5EF4-FFF2-40B4-BE49-F238E27FC236}">
                <a16:creationId xmlns:a16="http://schemas.microsoft.com/office/drawing/2014/main" id="{0A5D4A96-A8E0-005D-C821-4AF5B7E857CE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291887" y="3074797"/>
            <a:ext cx="4913977" cy="2583588"/>
          </a:xfrm>
          <a:prstGeom prst="rect">
            <a:avLst/>
          </a:prstGeom>
          <a:ln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D30010-7215-9D95-96C7-498ECAFD196F}"/>
              </a:ext>
            </a:extLst>
          </p:cNvPr>
          <p:cNvSpPr txBox="1"/>
          <p:nvPr/>
        </p:nvSpPr>
        <p:spPr>
          <a:xfrm>
            <a:off x="158966" y="1104149"/>
            <a:ext cx="5143356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b="1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 </a:t>
            </a:r>
            <a:r>
              <a:rPr lang="en-US" sz="2000" b="1" dirty="0">
                <a:latin typeface="Lato"/>
                <a:ea typeface="+mn-lt"/>
                <a:cs typeface="+mn-lt"/>
              </a:rPr>
              <a:t>Storm surges resulting in </a:t>
            </a:r>
            <a:r>
              <a:rPr lang="en-GB" sz="2000" b="1" dirty="0">
                <a:latin typeface="Lato"/>
                <a:ea typeface="+mn-lt"/>
                <a:cs typeface="+mn-lt"/>
              </a:rPr>
              <a:t>coastal erosion and flooding in adjacent coastal lowlands. </a:t>
            </a:r>
          </a:p>
          <a:p>
            <a:endParaRPr lang="en-US" sz="2000" b="1" dirty="0">
              <a:latin typeface="Lato"/>
              <a:ea typeface="Lato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61BB6D-2670-8DE4-0C6A-C137A6DC28C4}"/>
              </a:ext>
            </a:extLst>
          </p:cNvPr>
          <p:cNvSpPr txBox="1"/>
          <p:nvPr/>
        </p:nvSpPr>
        <p:spPr>
          <a:xfrm>
            <a:off x="309570" y="2490146"/>
            <a:ext cx="4989173" cy="461665"/>
          </a:xfrm>
          <a:prstGeom prst="rect">
            <a:avLst/>
          </a:prstGeom>
          <a:solidFill>
            <a:srgbClr val="8EC549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Artificial dune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F33EC-2478-67A9-47FB-2FEB396E9C4C}"/>
              </a:ext>
            </a:extLst>
          </p:cNvPr>
          <p:cNvSpPr txBox="1"/>
          <p:nvPr/>
        </p:nvSpPr>
        <p:spPr>
          <a:xfrm>
            <a:off x="5638734" y="1640148"/>
            <a:ext cx="6440923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Dunes are 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a barrier between the sea and land, in a similar way to a seawall.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They are dynamic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, i.e., dunes constantly experience adjustments in response to changes in wind, wave, climate, and sea level.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 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The </a:t>
            </a:r>
            <a:r>
              <a:rPr lang="en-GB" dirty="0" err="1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was constructed though mobilising and reshaping sand deposits into dunes using bulldozers. These deposits were then reinforced with a biodegradable structure made of wood and coir geotextile. The surface was then vegetated with native, adapted plant species. </a:t>
            </a: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dirty="0">
              <a:solidFill>
                <a:srgbClr val="000000"/>
              </a:solidFill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+mn-lt"/>
                <a:cs typeface="+mn-lt"/>
              </a:rPr>
              <a:t>The </a:t>
            </a:r>
            <a:r>
              <a:rPr lang="en-GB" dirty="0">
                <a:solidFill>
                  <a:srgbClr val="000000"/>
                </a:solidFill>
                <a:latin typeface="Lato"/>
                <a:ea typeface="+mn-lt"/>
                <a:cs typeface="+mn-lt"/>
              </a:rPr>
              <a:t>dune against coastal erosion was deployed at the </a:t>
            </a:r>
            <a:r>
              <a:rPr lang="en-GB" dirty="0" err="1">
                <a:solidFill>
                  <a:srgbClr val="000000"/>
                </a:solidFill>
                <a:latin typeface="Lato"/>
                <a:ea typeface="+mn-lt"/>
                <a:cs typeface="+mn-lt"/>
              </a:rPr>
              <a:t>Volano</a:t>
            </a:r>
            <a:r>
              <a:rPr lang="en-GB" dirty="0">
                <a:solidFill>
                  <a:srgbClr val="000000"/>
                </a:solidFill>
                <a:latin typeface="Lato"/>
                <a:ea typeface="+mn-lt"/>
                <a:cs typeface="+mn-lt"/>
              </a:rPr>
              <a:t> beach between April and May 2022. 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The </a:t>
            </a:r>
            <a:r>
              <a:rPr lang="en-GB" sz="1800" dirty="0" err="1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NbS</a:t>
            </a:r>
            <a:r>
              <a:rPr lang="en-GB" sz="1800" dirty="0">
                <a:solidFill>
                  <a:srgbClr val="000000"/>
                </a:solidFill>
                <a:effectLst/>
                <a:latin typeface="Lato"/>
                <a:ea typeface="Times New Roman" panose="02020603050405020304" pitchFamily="18" charset="0"/>
                <a:cs typeface="Arial"/>
              </a:rPr>
              <a:t> was 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co-deployed between ARPAE and </a:t>
            </a:r>
            <a:r>
              <a:rPr lang="en-GB" dirty="0" err="1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UniBo</a:t>
            </a:r>
            <a:r>
              <a:rPr lang="en-GB" dirty="0">
                <a:solidFill>
                  <a:srgbClr val="000000"/>
                </a:solidFill>
                <a:latin typeface="Lato"/>
                <a:ea typeface="Times New Roman" panose="02020603050405020304" pitchFamily="18" charset="0"/>
                <a:cs typeface="Arial"/>
              </a:rPr>
              <a:t> with the support of local government agencies.</a:t>
            </a:r>
            <a:endParaRPr lang="en-GB" sz="1800" dirty="0">
              <a:solidFill>
                <a:srgbClr val="000000"/>
              </a:solidFill>
              <a:effectLst/>
              <a:latin typeface="Lato"/>
              <a:ea typeface="Times New Roman" panose="02020603050405020304" pitchFamily="18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08E32-57A3-5C4C-DDD6-F9D3CBEB1FAC}"/>
              </a:ext>
            </a:extLst>
          </p:cNvPr>
          <p:cNvSpPr txBox="1"/>
          <p:nvPr/>
        </p:nvSpPr>
        <p:spPr>
          <a:xfrm>
            <a:off x="236329" y="5542681"/>
            <a:ext cx="1308371" cy="30777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>
                <a:latin typeface="Lato"/>
                <a:ea typeface="Lato"/>
                <a:cs typeface="Lato"/>
              </a:rPr>
              <a:t>Source: ARPAE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C10751-94DB-2A9A-33DD-211E24FA01C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Italy (1/2)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3275412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36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D30010-7215-9D95-96C7-498ECAFD196F}"/>
              </a:ext>
            </a:extLst>
          </p:cNvPr>
          <p:cNvSpPr txBox="1"/>
          <p:nvPr/>
        </p:nvSpPr>
        <p:spPr>
          <a:xfrm>
            <a:off x="226867" y="1436109"/>
            <a:ext cx="5143356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b="1">
                <a:solidFill>
                  <a:srgbClr val="00B0F0"/>
                </a:solidFill>
                <a:latin typeface="Lato"/>
                <a:ea typeface="Lato"/>
                <a:cs typeface="Lato"/>
              </a:rPr>
              <a:t>Hazard: </a:t>
            </a:r>
            <a:r>
              <a:rPr lang="en-US" sz="2000" b="1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  <a:cs typeface="+mn-lt"/>
              </a:rPr>
              <a:t>Riverbank erosion</a:t>
            </a:r>
            <a:endParaRPr lang="en-US" sz="2000" b="1">
              <a:solidFill>
                <a:schemeClr val="tx1">
                  <a:lumMod val="95000"/>
                  <a:lumOff val="5000"/>
                </a:schemeClr>
              </a:solidFill>
              <a:latin typeface="Lato"/>
              <a:ea typeface="+mn-lt"/>
              <a:cs typeface="+mn-lt"/>
            </a:endParaRPr>
          </a:p>
          <a:p>
            <a:endParaRPr lang="en-US" sz="2000" b="1">
              <a:latin typeface="Lato"/>
              <a:ea typeface="Lato"/>
              <a:cs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61BB6D-2670-8DE4-0C6A-C137A6DC28C4}"/>
              </a:ext>
            </a:extLst>
          </p:cNvPr>
          <p:cNvSpPr txBox="1"/>
          <p:nvPr/>
        </p:nvSpPr>
        <p:spPr>
          <a:xfrm>
            <a:off x="309570" y="2490146"/>
            <a:ext cx="4989173" cy="830997"/>
          </a:xfrm>
          <a:prstGeom prst="rect">
            <a:avLst/>
          </a:prstGeom>
          <a:solidFill>
            <a:srgbClr val="8EC549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Deep-rooting vegetation</a:t>
            </a:r>
            <a:endParaRPr lang="en-US" sz="24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/>
            <a:endParaRPr lang="en-US" sz="24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08E32-57A3-5C4C-DDD6-F9D3CBEB1FAC}"/>
              </a:ext>
            </a:extLst>
          </p:cNvPr>
          <p:cNvSpPr txBox="1"/>
          <p:nvPr/>
        </p:nvSpPr>
        <p:spPr>
          <a:xfrm>
            <a:off x="228784" y="5784107"/>
            <a:ext cx="1327608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400" i="1">
                <a:latin typeface="Lato"/>
                <a:ea typeface="Lato"/>
                <a:cs typeface="Lato"/>
              </a:rPr>
              <a:t>Photo: Toth, E. </a:t>
            </a:r>
          </a:p>
          <a:p>
            <a:endParaRPr lang="en-US" sz="1400" i="1">
              <a:latin typeface="Lato"/>
              <a:ea typeface="Lato"/>
              <a:cs typeface="Lato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C10751-94DB-2A9A-33DD-211E24FA01C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 co-deployment: OAL Italy (2/2)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9DE9F9-4E96-2934-EEF4-8B072CCBF0B4}"/>
              </a:ext>
            </a:extLst>
          </p:cNvPr>
          <p:cNvSpPr txBox="1"/>
          <p:nvPr/>
        </p:nvSpPr>
        <p:spPr>
          <a:xfrm>
            <a:off x="6335257" y="1711199"/>
            <a:ext cx="5387613" cy="40934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Lato"/>
                <a:ea typeface="Lato"/>
                <a:cs typeface="Lato"/>
              </a:rPr>
              <a:t>The aim was to protect riverbanks from failure during river flooding episodes using a low-maintenance </a:t>
            </a:r>
            <a:r>
              <a:rPr lang="en-US" sz="2000" dirty="0" err="1">
                <a:latin typeface="Lato"/>
                <a:ea typeface="Lato"/>
                <a:cs typeface="Lato"/>
              </a:rPr>
              <a:t>NbS</a:t>
            </a:r>
            <a:r>
              <a:rPr lang="en-US" sz="2000" dirty="0">
                <a:latin typeface="Lato"/>
                <a:ea typeface="Lato"/>
                <a:cs typeface="Lato"/>
              </a:rPr>
              <a:t>. 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The </a:t>
            </a:r>
            <a:r>
              <a:rPr lang="en-GB" sz="20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NbS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 promotes the establishment of a dense vegetation cover using deep rooting perennial, herbaceous species, providing soil-root mechanical reinforcement, flow energy amelioration, and erosion control.</a:t>
            </a: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Lato"/>
                <a:ea typeface="Lato"/>
                <a:cs typeface="Lato"/>
              </a:rPr>
              <a:t>Co-deployed 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between </a:t>
            </a:r>
            <a:r>
              <a:rPr lang="en-GB" sz="20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Prati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Armati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, the river authority (</a:t>
            </a:r>
            <a:r>
              <a:rPr lang="en-GB" sz="20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AIPo</a:t>
            </a:r>
            <a:r>
              <a:rPr lang="en-GB" sz="2000" dirty="0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), Civil Protection volunteers and </a:t>
            </a:r>
            <a:r>
              <a:rPr lang="en-GB" sz="2000" dirty="0" err="1">
                <a:solidFill>
                  <a:srgbClr val="000000"/>
                </a:solidFill>
                <a:effectLst/>
                <a:latin typeface="Lato"/>
                <a:ea typeface="Calibri" panose="020F0502020204030204" pitchFamily="34" charset="0"/>
                <a:cs typeface="Lato"/>
              </a:rPr>
              <a:t>UniBo</a:t>
            </a:r>
            <a:r>
              <a:rPr lang="en-GB" sz="2000" dirty="0">
                <a:latin typeface="Lato"/>
                <a:ea typeface="Lato"/>
                <a:cs typeface="Lato"/>
              </a:rPr>
              <a:t>. </a:t>
            </a:r>
            <a:endParaRPr lang="en-US" sz="2000" dirty="0">
              <a:latin typeface="Lato"/>
              <a:ea typeface="Lato"/>
              <a:cs typeface="Lato"/>
            </a:endParaRPr>
          </a:p>
        </p:txBody>
      </p:sp>
      <p:pic>
        <p:nvPicPr>
          <p:cNvPr id="9" name="Picture 10" descr="A picture containing text, grass, outdoor, farm&#10;&#10;Description automatically generated">
            <a:extLst>
              <a:ext uri="{FF2B5EF4-FFF2-40B4-BE49-F238E27FC236}">
                <a16:creationId xmlns:a16="http://schemas.microsoft.com/office/drawing/2014/main" id="{76C34BF5-AA89-AE49-1D30-0953805016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836" y="2959711"/>
            <a:ext cx="4999021" cy="2839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2173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37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B32273-81CF-935C-0650-402C24F5189D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Performance measurement: OAL Austria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808BAEC2-E14F-26D7-6617-3DEACADF86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8540" y="1974210"/>
            <a:ext cx="4813850" cy="38351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403D053-A4A7-52FE-F116-4CF9A26E0774}"/>
              </a:ext>
            </a:extLst>
          </p:cNvPr>
          <p:cNvSpPr txBox="1"/>
          <p:nvPr/>
        </p:nvSpPr>
        <p:spPr>
          <a:xfrm>
            <a:off x="8951710" y="5922601"/>
            <a:ext cx="397268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Source: OPERANDUM Deliverable 4.3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AC23D8-CAE0-B289-5D25-A35815EF7DDB}"/>
              </a:ext>
            </a:extLst>
          </p:cNvPr>
          <p:cNvSpPr txBox="1"/>
          <p:nvPr/>
        </p:nvSpPr>
        <p:spPr>
          <a:xfrm>
            <a:off x="7048539" y="1343683"/>
            <a:ext cx="4813851" cy="631583"/>
          </a:xfrm>
          <a:prstGeom prst="rect">
            <a:avLst/>
          </a:prstGeom>
          <a:solidFill>
            <a:srgbClr val="8DC548">
              <a:alpha val="40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600" b="1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Nature-based sealing of drainage channels</a:t>
            </a:r>
          </a:p>
          <a:p>
            <a:pPr algn="ctr">
              <a:lnSpc>
                <a:spcPct val="115000"/>
              </a:lnSpc>
            </a:pP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Natural hazard: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Deep-seated landslide</a:t>
            </a:r>
          </a:p>
        </p:txBody>
      </p:sp>
      <p:pic>
        <p:nvPicPr>
          <p:cNvPr id="11" name="Grafik 299290989">
            <a:extLst>
              <a:ext uri="{FF2B5EF4-FFF2-40B4-BE49-F238E27FC236}">
                <a16:creationId xmlns:a16="http://schemas.microsoft.com/office/drawing/2014/main" id="{2667EC01-595C-1FA2-D976-5E4A3CED8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384" y="2478233"/>
            <a:ext cx="1546336" cy="205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29C2D1B-829D-D3C3-FBD3-06F5007AB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404879"/>
              </p:ext>
            </p:extLst>
          </p:nvPr>
        </p:nvGraphicFramePr>
        <p:xfrm>
          <a:off x="2057910" y="1775424"/>
          <a:ext cx="4561328" cy="382159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561328">
                  <a:extLst>
                    <a:ext uri="{9D8B030D-6E8A-4147-A177-3AD203B41FA5}">
                      <a16:colId xmlns:a16="http://schemas.microsoft.com/office/drawing/2014/main" val="2184922567"/>
                    </a:ext>
                  </a:extLst>
                </a:gridCol>
              </a:tblGrid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1) Actionable variable: Streambed permeability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Impact variables: Infiltration; soil moisture</a:t>
                      </a:r>
                    </a:p>
                  </a:txBody>
                  <a:tcPr marL="64074" marR="6407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495718"/>
                  </a:ext>
                </a:extLst>
              </a:tr>
              <a:tr h="454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2) Time domain reflectometry (TDR), Electrical resistivity tomography (ERT)</a:t>
                      </a:r>
                    </a:p>
                  </a:txBody>
                  <a:tcPr marL="64074" marR="6407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212597"/>
                  </a:ext>
                </a:extLst>
              </a:tr>
              <a:tr h="4081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3) Time series of soil moisture and electrical resistivity</a:t>
                      </a:r>
                    </a:p>
                  </a:txBody>
                  <a:tcPr marL="64074" marR="6407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881728"/>
                  </a:ext>
                </a:extLst>
              </a:tr>
              <a:tr h="353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4) Time series analysis, computation of relative changes</a:t>
                      </a:r>
                    </a:p>
                  </a:txBody>
                  <a:tcPr marL="64074" marR="6407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45317"/>
                  </a:ext>
                </a:extLst>
              </a:tr>
              <a:tr h="4758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5) Relative changes of 2D electrical resistivity, scaling to soil moisture</a:t>
                      </a:r>
                    </a:p>
                  </a:txBody>
                  <a:tcPr marL="64074" marR="6407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18459"/>
                  </a:ext>
                </a:extLst>
              </a:tr>
              <a:tr h="1070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6) Baseline: TLS surveys and ERT measurements before the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implementation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Target: negative trend of relative electrical resistivity and positive trend of soil moisture above the bentonite mat</a:t>
                      </a:r>
                    </a:p>
                  </a:txBody>
                  <a:tcPr marL="64074" marR="6407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734225"/>
                  </a:ext>
                </a:extLst>
              </a:tr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7) Evaluation of change of electrical resistivity and soil moisture over time, estimation of trends</a:t>
                      </a:r>
                    </a:p>
                  </a:txBody>
                  <a:tcPr marL="64074" marR="6407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209557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DD49E65-7FAE-0258-659F-BBECEC100031}"/>
              </a:ext>
            </a:extLst>
          </p:cNvPr>
          <p:cNvSpPr txBox="1"/>
          <p:nvPr/>
        </p:nvSpPr>
        <p:spPr>
          <a:xfrm>
            <a:off x="329610" y="4607602"/>
            <a:ext cx="6501740" cy="698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</a:t>
            </a:r>
          </a:p>
          <a:p>
            <a:pPr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experiment</a:t>
            </a:r>
          </a:p>
        </p:txBody>
      </p:sp>
    </p:spTree>
    <p:extLst>
      <p:ext uri="{BB962C8B-B14F-4D97-AF65-F5344CB8AC3E}">
        <p14:creationId xmlns:p14="http://schemas.microsoft.com/office/powerpoint/2010/main" val="29350920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38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B32273-81CF-935C-0650-402C24F5189D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Performance measurement: OAL Greece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03D053-A4A7-52FE-F116-4CF9A26E0774}"/>
              </a:ext>
            </a:extLst>
          </p:cNvPr>
          <p:cNvSpPr txBox="1"/>
          <p:nvPr/>
        </p:nvSpPr>
        <p:spPr>
          <a:xfrm>
            <a:off x="10229408" y="6033979"/>
            <a:ext cx="397268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Photos: </a:t>
            </a:r>
            <a:r>
              <a:rPr lang="en-US" sz="14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Loupis</a:t>
            </a:r>
            <a:r>
              <a:rPr lang="en-US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AC23D8-CAE0-B289-5D25-A35815EF7DDB}"/>
              </a:ext>
            </a:extLst>
          </p:cNvPr>
          <p:cNvSpPr txBox="1"/>
          <p:nvPr/>
        </p:nvSpPr>
        <p:spPr>
          <a:xfrm>
            <a:off x="7857590" y="1259376"/>
            <a:ext cx="3738916" cy="631583"/>
          </a:xfrm>
          <a:prstGeom prst="rect">
            <a:avLst/>
          </a:prstGeom>
          <a:solidFill>
            <a:srgbClr val="8DC548">
              <a:alpha val="40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600" b="1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Flood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storage reservoirs</a:t>
            </a:r>
          </a:p>
          <a:p>
            <a:pPr algn="ctr">
              <a:lnSpc>
                <a:spcPct val="115000"/>
              </a:lnSpc>
            </a:pP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Natural hazard: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Flood</a:t>
            </a:r>
          </a:p>
        </p:txBody>
      </p:sp>
      <p:pic>
        <p:nvPicPr>
          <p:cNvPr id="11" name="Grafik 299290989">
            <a:extLst>
              <a:ext uri="{FF2B5EF4-FFF2-40B4-BE49-F238E27FC236}">
                <a16:creationId xmlns:a16="http://schemas.microsoft.com/office/drawing/2014/main" id="{2667EC01-595C-1FA2-D976-5E4A3CED8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10" y="2400541"/>
            <a:ext cx="1546336" cy="205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29C2D1B-829D-D3C3-FBD3-06F5007AB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174962"/>
              </p:ext>
            </p:extLst>
          </p:nvPr>
        </p:nvGraphicFramePr>
        <p:xfrm>
          <a:off x="2414170" y="1816406"/>
          <a:ext cx="4561328" cy="362319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561328">
                  <a:extLst>
                    <a:ext uri="{9D8B030D-6E8A-4147-A177-3AD203B41FA5}">
                      <a16:colId xmlns:a16="http://schemas.microsoft.com/office/drawing/2014/main" val="2184922567"/>
                    </a:ext>
                  </a:extLst>
                </a:gridCol>
              </a:tblGrid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1) Actionable Variable: Capacity of Reservoir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Impact Variable: Surface Water Level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495718"/>
                  </a:ext>
                </a:extLst>
              </a:tr>
              <a:tr h="454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2) Water level/pressure sensor and barometric pressure sensor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212597"/>
                  </a:ext>
                </a:extLst>
              </a:tr>
              <a:tr h="458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3) Time series of surface water level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881728"/>
                  </a:ext>
                </a:extLst>
              </a:tr>
              <a:tr h="439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4) Time series analysis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45317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5) Surface Water Level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18459"/>
                  </a:ext>
                </a:extLst>
              </a:tr>
              <a:tr h="819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6) Baseline: Level measurements before the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implementation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Target: Changes in water level after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deployment. Decrease in levels.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734225"/>
                  </a:ext>
                </a:extLst>
              </a:tr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7) Evaluation of change of surface water level over time, estimation of trends.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209557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DD49E65-7FAE-0258-659F-BBECEC100031}"/>
              </a:ext>
            </a:extLst>
          </p:cNvPr>
          <p:cNvSpPr txBox="1"/>
          <p:nvPr/>
        </p:nvSpPr>
        <p:spPr>
          <a:xfrm>
            <a:off x="329610" y="4457999"/>
            <a:ext cx="1546336" cy="698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</a:t>
            </a:r>
          </a:p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experiment</a:t>
            </a:r>
          </a:p>
        </p:txBody>
      </p:sp>
      <p:pic>
        <p:nvPicPr>
          <p:cNvPr id="2" name="Grafik 1832624131">
            <a:extLst>
              <a:ext uri="{FF2B5EF4-FFF2-40B4-BE49-F238E27FC236}">
                <a16:creationId xmlns:a16="http://schemas.microsoft.com/office/drawing/2014/main" id="{F8611DDC-25F4-293E-10B6-70DA691DB1B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84150" y="1904528"/>
            <a:ext cx="3738915" cy="2031339"/>
          </a:xfrm>
          <a:prstGeom prst="rect">
            <a:avLst/>
          </a:prstGeom>
        </p:spPr>
      </p:pic>
      <p:pic>
        <p:nvPicPr>
          <p:cNvPr id="4" name="Grafik 1832624131">
            <a:extLst>
              <a:ext uri="{FF2B5EF4-FFF2-40B4-BE49-F238E27FC236}">
                <a16:creationId xmlns:a16="http://schemas.microsoft.com/office/drawing/2014/main" id="{ECBABC4B-5CBE-AF74-E94D-F827ED1F7AA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7589" y="4008318"/>
            <a:ext cx="3801480" cy="203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2458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39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B32273-81CF-935C-0650-402C24F5189D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Performance measurement: OAL Italy (1/2)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03D053-A4A7-52FE-F116-4CF9A26E0774}"/>
              </a:ext>
            </a:extLst>
          </p:cNvPr>
          <p:cNvSpPr txBox="1"/>
          <p:nvPr/>
        </p:nvSpPr>
        <p:spPr>
          <a:xfrm>
            <a:off x="10336833" y="5941084"/>
            <a:ext cx="397268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Photo: ARPAE</a:t>
            </a:r>
          </a:p>
        </p:txBody>
      </p:sp>
      <p:pic>
        <p:nvPicPr>
          <p:cNvPr id="11" name="Grafik 299290989">
            <a:extLst>
              <a:ext uri="{FF2B5EF4-FFF2-40B4-BE49-F238E27FC236}">
                <a16:creationId xmlns:a16="http://schemas.microsoft.com/office/drawing/2014/main" id="{2667EC01-595C-1FA2-D976-5E4A3CED8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10" y="2400541"/>
            <a:ext cx="1546336" cy="205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29C2D1B-829D-D3C3-FBD3-06F5007AB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347845"/>
              </p:ext>
            </p:extLst>
          </p:nvPr>
        </p:nvGraphicFramePr>
        <p:xfrm>
          <a:off x="2164788" y="1804992"/>
          <a:ext cx="4972282" cy="404987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972282">
                  <a:extLst>
                    <a:ext uri="{9D8B030D-6E8A-4147-A177-3AD203B41FA5}">
                      <a16:colId xmlns:a16="http://schemas.microsoft.com/office/drawing/2014/main" val="2184922567"/>
                    </a:ext>
                  </a:extLst>
                </a:gridCol>
              </a:tblGrid>
              <a:tr h="6349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1) Actionable variables: Increase of beach elevation, structural reinforcement of the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, vegetation cover</a:t>
                      </a:r>
                      <a:b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Impact variables: Erosion of the emerged beach, Deformation of the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, Flood area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57099" marR="570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495718"/>
                  </a:ext>
                </a:extLst>
              </a:tr>
              <a:tr h="4544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2)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Topo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-bathymetric surveys: GNSS satellite geodetic receivers (RTK mode), Unmanned aerial vehicles,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Singlebeam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and Multibeam system.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57099" marR="570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212597"/>
                  </a:ext>
                </a:extLst>
              </a:tr>
              <a:tr h="4586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3)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Topo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-bathymetric surveys before and after implementation of the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, bed level (quoted points)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57099" marR="570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881728"/>
                  </a:ext>
                </a:extLst>
              </a:tr>
              <a:tr h="4393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4) Elaboration of DTM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57099" marR="570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45317"/>
                  </a:ext>
                </a:extLst>
              </a:tr>
              <a:tr h="5254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5) Changes in volume measured by comparison between subsequent DTM (volume balance)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57099" marR="570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18459"/>
                  </a:ext>
                </a:extLst>
              </a:tr>
              <a:tr h="8193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6) Baseline: DTM obtained with the survey performed before implementation of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b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</a:b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Target: positive trend in volume change (accumulation) or no change (stability)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57099" marR="570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734225"/>
                  </a:ext>
                </a:extLst>
              </a:tr>
              <a:tr h="5297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7) Evaluation of erosive and marine flooding trend of the beach. Assessment of the shape change of the </a:t>
                      </a:r>
                      <a:r>
                        <a:rPr lang="en-GB" sz="1200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57099" marR="5709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209557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DD49E65-7FAE-0258-659F-BBECEC100031}"/>
              </a:ext>
            </a:extLst>
          </p:cNvPr>
          <p:cNvSpPr txBox="1"/>
          <p:nvPr/>
        </p:nvSpPr>
        <p:spPr>
          <a:xfrm>
            <a:off x="329610" y="4457999"/>
            <a:ext cx="1546336" cy="698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</a:t>
            </a:r>
          </a:p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experiment</a:t>
            </a:r>
          </a:p>
        </p:txBody>
      </p:sp>
      <p:pic>
        <p:nvPicPr>
          <p:cNvPr id="5" name="Grafik 736117770">
            <a:extLst>
              <a:ext uri="{FF2B5EF4-FFF2-40B4-BE49-F238E27FC236}">
                <a16:creationId xmlns:a16="http://schemas.microsoft.com/office/drawing/2014/main" id="{CA53926E-6EA3-38AB-533A-9A3C3F7FE4D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7590" y="2174050"/>
            <a:ext cx="3738916" cy="37706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3AC23D8-CAE0-B289-5D25-A35815EF7DDB}"/>
              </a:ext>
            </a:extLst>
          </p:cNvPr>
          <p:cNvSpPr txBox="1"/>
          <p:nvPr/>
        </p:nvSpPr>
        <p:spPr>
          <a:xfrm>
            <a:off x="7857590" y="1259376"/>
            <a:ext cx="3738916" cy="914674"/>
          </a:xfrm>
          <a:prstGeom prst="rect">
            <a:avLst/>
          </a:prstGeom>
          <a:solidFill>
            <a:srgbClr val="8DC548">
              <a:alpha val="40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600" b="1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Artificial dune</a:t>
            </a:r>
            <a:endParaRPr lang="en-GB" sz="1600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Natural hazard: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Coastal erosion and marine flooding</a:t>
            </a:r>
          </a:p>
        </p:txBody>
      </p:sp>
    </p:spTree>
    <p:extLst>
      <p:ext uri="{BB962C8B-B14F-4D97-AF65-F5344CB8AC3E}">
        <p14:creationId xmlns:p14="http://schemas.microsoft.com/office/powerpoint/2010/main" val="456651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nature, mountain, dirt&#10;&#10;Description automatically generated">
            <a:extLst>
              <a:ext uri="{FF2B5EF4-FFF2-40B4-BE49-F238E27FC236}">
                <a16:creationId xmlns:a16="http://schemas.microsoft.com/office/drawing/2014/main" id="{BE060F61-9D3A-45E6-AF80-B2881B5E5D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6096000" y="486783"/>
            <a:ext cx="6096000" cy="63712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20A7847-6DB0-48F9-9940-8638997504F9}"/>
              </a:ext>
            </a:extLst>
          </p:cNvPr>
          <p:cNvSpPr txBox="1"/>
          <p:nvPr/>
        </p:nvSpPr>
        <p:spPr>
          <a:xfrm>
            <a:off x="301546" y="1335061"/>
            <a:ext cx="5287012" cy="61016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IE" sz="1600" i="1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pPr>
              <a:lnSpc>
                <a:spcPct val="150000"/>
              </a:lnSpc>
            </a:pPr>
            <a:r>
              <a:rPr lang="en-IE" sz="1500" i="1" dirty="0">
                <a:latin typeface="Lato"/>
                <a:ea typeface="Lato"/>
                <a:cs typeface="Lato"/>
              </a:rPr>
              <a:t>After completing this training unit, you should be able to understand good practices from the OPERANDUM project, including:</a:t>
            </a:r>
          </a:p>
          <a:p>
            <a:pPr>
              <a:lnSpc>
                <a:spcPct val="150000"/>
              </a:lnSpc>
            </a:pPr>
            <a:endParaRPr lang="en-IE" sz="1500" i="1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IE" sz="1500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 </a:t>
            </a:r>
            <a:r>
              <a:rPr lang="en-IE" sz="1500" dirty="0">
                <a:latin typeface="Lato"/>
                <a:ea typeface="Lato"/>
                <a:cs typeface="Lato"/>
              </a:rPr>
              <a:t>What an Open-Air Laboratory is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endParaRPr lang="en-IE" sz="1500" dirty="0">
              <a:solidFill>
                <a:srgbClr val="000000"/>
              </a:solidFill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IE" sz="1500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 </a:t>
            </a:r>
            <a:r>
              <a:rPr lang="en-IE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Lato"/>
                <a:ea typeface="Lato"/>
                <a:cs typeface="Lato"/>
              </a:rPr>
              <a:t>Different steps i</a:t>
            </a:r>
            <a:r>
              <a:rPr lang="en-IE" sz="1500" dirty="0">
                <a:latin typeface="Lato"/>
                <a:ea typeface="Lato"/>
                <a:cs typeface="Lato"/>
              </a:rPr>
              <a:t>n the </a:t>
            </a:r>
            <a:r>
              <a:rPr lang="en-IE" sz="1500" dirty="0" err="1">
                <a:latin typeface="Lato"/>
                <a:ea typeface="Lato"/>
                <a:cs typeface="Lato"/>
              </a:rPr>
              <a:t>NbS</a:t>
            </a:r>
            <a:r>
              <a:rPr lang="en-IE" sz="1500" dirty="0">
                <a:latin typeface="Lato"/>
                <a:ea typeface="Lato"/>
                <a:cs typeface="Lato"/>
              </a:rPr>
              <a:t> co-creation process</a:t>
            </a:r>
            <a:endParaRPr lang="en-IE" dirty="0"/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endParaRPr lang="en-IE" sz="15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IE" sz="1500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 </a:t>
            </a:r>
            <a:r>
              <a:rPr lang="en-IE" sz="1500" dirty="0">
                <a:latin typeface="Lato"/>
                <a:ea typeface="Lato"/>
                <a:cs typeface="Lato"/>
              </a:rPr>
              <a:t>Features of the </a:t>
            </a:r>
            <a:r>
              <a:rPr lang="en-IE" sz="1500" dirty="0" err="1">
                <a:latin typeface="Lato"/>
                <a:ea typeface="Lato"/>
                <a:cs typeface="Lato"/>
              </a:rPr>
              <a:t>NbS</a:t>
            </a:r>
            <a:r>
              <a:rPr lang="en-IE" sz="1500" dirty="0">
                <a:latin typeface="Lato"/>
                <a:ea typeface="Lato"/>
                <a:cs typeface="Lato"/>
              </a:rPr>
              <a:t> co-deployment process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endParaRPr lang="en-IE" sz="15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IE" sz="1500" dirty="0">
                <a:latin typeface="Lato"/>
                <a:ea typeface="Lato"/>
                <a:cs typeface="Lato"/>
              </a:rPr>
              <a:t>How the performance of </a:t>
            </a:r>
            <a:r>
              <a:rPr lang="en-IE" sz="1500" dirty="0" err="1">
                <a:latin typeface="Lato"/>
                <a:ea typeface="Lato"/>
                <a:cs typeface="Lato"/>
              </a:rPr>
              <a:t>NbS</a:t>
            </a:r>
            <a:r>
              <a:rPr lang="en-IE" sz="1500" dirty="0">
                <a:latin typeface="Lato"/>
                <a:ea typeface="Lato"/>
                <a:cs typeface="Lato"/>
              </a:rPr>
              <a:t> can be assessed through monitoring (measurement and modelling)</a:t>
            </a:r>
          </a:p>
          <a:p>
            <a:pPr>
              <a:lnSpc>
                <a:spcPct val="150000"/>
              </a:lnSpc>
            </a:pPr>
            <a:endParaRPr lang="en-IE" sz="1500" i="1" dirty="0">
              <a:latin typeface="Lato"/>
              <a:ea typeface="Lato"/>
              <a:cs typeface="Lato"/>
            </a:endParaRPr>
          </a:p>
          <a:p>
            <a:pPr>
              <a:lnSpc>
                <a:spcPct val="150000"/>
              </a:lnSpc>
            </a:pPr>
            <a:br>
              <a:rPr lang="en-IE" sz="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IE" sz="7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A7E2"/>
              </a:buClr>
              <a:buFont typeface="Arial,Sans-Serif"/>
              <a:buChar char="•"/>
            </a:pPr>
            <a:endParaRPr lang="en-IE" sz="1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A7E2"/>
              </a:buClr>
              <a:buFont typeface="Arial,Sans-Serif"/>
              <a:buChar char="•"/>
            </a:pPr>
            <a:endParaRPr lang="en-IE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IE" sz="7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IE" b="1" dirty="0">
              <a:solidFill>
                <a:srgbClr val="00A7E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845C98-BF91-2C62-FFD3-F4A739FC93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200F5ABF-BBED-A0A6-2FF0-EF718F9A4E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ACE15D-2289-EE1B-C11D-76CB44A7DFEA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Learning objectives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126073-5D4D-95A8-63C5-9882D1AE997D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B81C043-AD5E-3A89-9A8B-75FA01AF2B63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9" name="Picture 8" descr="A group of yellow stars&#10;&#10;Description automatically generated with low confidence">
              <a:extLst>
                <a:ext uri="{FF2B5EF4-FFF2-40B4-BE49-F238E27FC236}">
                  <a16:creationId xmlns:a16="http://schemas.microsoft.com/office/drawing/2014/main" id="{717C050B-116C-6D33-5769-186010D569DD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06D6B38-258F-237D-5C7B-671C70C2E69D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810C466-0621-EB42-8F27-BD17B32627F8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5114468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40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B32273-81CF-935C-0650-402C24F5189D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Performance measurement: OAL Italy (2/2)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03D053-A4A7-52FE-F116-4CF9A26E0774}"/>
              </a:ext>
            </a:extLst>
          </p:cNvPr>
          <p:cNvSpPr txBox="1"/>
          <p:nvPr/>
        </p:nvSpPr>
        <p:spPr>
          <a:xfrm>
            <a:off x="9938654" y="5906161"/>
            <a:ext cx="397268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Photos: </a:t>
            </a:r>
            <a:r>
              <a:rPr lang="en-US" sz="1400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Gragnano</a:t>
            </a:r>
            <a:r>
              <a:rPr lang="en-US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C.G.</a:t>
            </a:r>
          </a:p>
        </p:txBody>
      </p:sp>
      <p:pic>
        <p:nvPicPr>
          <p:cNvPr id="11" name="Grafik 299290989">
            <a:extLst>
              <a:ext uri="{FF2B5EF4-FFF2-40B4-BE49-F238E27FC236}">
                <a16:creationId xmlns:a16="http://schemas.microsoft.com/office/drawing/2014/main" id="{2667EC01-595C-1FA2-D976-5E4A3CED8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610" y="2400541"/>
            <a:ext cx="1546336" cy="205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29C2D1B-829D-D3C3-FBD3-06F5007AB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469272"/>
              </p:ext>
            </p:extLst>
          </p:nvPr>
        </p:nvGraphicFramePr>
        <p:xfrm>
          <a:off x="2255936" y="1628764"/>
          <a:ext cx="4572000" cy="431144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572000">
                  <a:extLst>
                    <a:ext uri="{9D8B030D-6E8A-4147-A177-3AD203B41FA5}">
                      <a16:colId xmlns:a16="http://schemas.microsoft.com/office/drawing/2014/main" val="2184922567"/>
                    </a:ext>
                  </a:extLst>
                </a:gridCol>
              </a:tblGrid>
              <a:tr h="6349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1) Actionable variables: Vegetation cover and cohesion of soil mass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Impact variables: Erosion of embankments; flooded area </a:t>
                      </a:r>
                    </a:p>
                  </a:txBody>
                  <a:tcPr marL="50704" marR="507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495718"/>
                  </a:ext>
                </a:extLst>
              </a:tr>
              <a:tr h="4544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2) Tensiometer; dielectric sensors for soil moisture, matric suction and temperature estimation; weather station for monitoring of environmental variables; hydrometer and river level data</a:t>
                      </a:r>
                    </a:p>
                  </a:txBody>
                  <a:tcPr marL="50704" marR="507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212597"/>
                  </a:ext>
                </a:extLst>
              </a:tr>
              <a:tr h="458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3) Time series of soil moisture, matric suction and temperature; hydrometric and environmental data</a:t>
                      </a:r>
                    </a:p>
                  </a:txBody>
                  <a:tcPr marL="50704" marR="507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881728"/>
                  </a:ext>
                </a:extLst>
              </a:tr>
              <a:tr h="439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4) Time series analysis, computation of relative 2D changes among the different area of testing</a:t>
                      </a:r>
                    </a:p>
                  </a:txBody>
                  <a:tcPr marL="50704" marR="507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45317"/>
                  </a:ext>
                </a:extLst>
              </a:tr>
              <a:tr h="525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5) Plant cover, root profile, soil moisture, soil matric suction, river water velocity</a:t>
                      </a:r>
                    </a:p>
                  </a:txBody>
                  <a:tcPr marL="50704" marR="507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18459"/>
                  </a:ext>
                </a:extLst>
              </a:tr>
              <a:tr h="819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6) Baseline: Soil characterization, site monitoring and site surveys. Comparison with standard vegetation seeded in parallel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Target: improvement in water retention, hydraulic and strength properties of the vadose underground zone and reduction of soil erosivity</a:t>
                      </a:r>
                    </a:p>
                  </a:txBody>
                  <a:tcPr marL="50704" marR="507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9734225"/>
                  </a:ext>
                </a:extLst>
              </a:tr>
              <a:tr h="529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7) Evaluation of changes in moisture, soil matric suction, plant cover and root profile over time and among the two differently vegetated areas, estimation of trends</a:t>
                      </a:r>
                    </a:p>
                  </a:txBody>
                  <a:tcPr marL="50704" marR="5070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209557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DD49E65-7FAE-0258-659F-BBECEC100031}"/>
              </a:ext>
            </a:extLst>
          </p:cNvPr>
          <p:cNvSpPr txBox="1"/>
          <p:nvPr/>
        </p:nvSpPr>
        <p:spPr>
          <a:xfrm>
            <a:off x="329610" y="4457999"/>
            <a:ext cx="1546336" cy="698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Monitoring </a:t>
            </a:r>
          </a:p>
          <a:p>
            <a:pPr algn="ctr">
              <a:lnSpc>
                <a:spcPct val="115000"/>
              </a:lnSpc>
            </a:pPr>
            <a:r>
              <a:rPr lang="en-GB" sz="18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experiment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AC23D8-CAE0-B289-5D25-A35815EF7DDB}"/>
              </a:ext>
            </a:extLst>
          </p:cNvPr>
          <p:cNvSpPr txBox="1"/>
          <p:nvPr/>
        </p:nvSpPr>
        <p:spPr>
          <a:xfrm>
            <a:off x="7207926" y="1259376"/>
            <a:ext cx="4571999" cy="631583"/>
          </a:xfrm>
          <a:prstGeom prst="rect">
            <a:avLst/>
          </a:prstGeom>
          <a:solidFill>
            <a:srgbClr val="8DC548">
              <a:alpha val="40000"/>
            </a:srgbClr>
          </a:solidFill>
          <a:ln w="19050"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GB" sz="1600" b="1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Deep-rooting vegetation</a:t>
            </a:r>
            <a:endParaRPr lang="en-GB" sz="1600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en-GB" sz="1600" b="1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Natural hazard: </a:t>
            </a:r>
            <a:r>
              <a:rPr lang="en-GB" sz="16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Flooding</a:t>
            </a:r>
          </a:p>
        </p:txBody>
      </p:sp>
      <p:pic>
        <p:nvPicPr>
          <p:cNvPr id="2" name="Grafik 1130882619">
            <a:extLst>
              <a:ext uri="{FF2B5EF4-FFF2-40B4-BE49-F238E27FC236}">
                <a16:creationId xmlns:a16="http://schemas.microsoft.com/office/drawing/2014/main" id="{88A0E3FB-1F21-A71A-8439-2DA40C0AC6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926" y="1925026"/>
            <a:ext cx="4572000" cy="1944358"/>
          </a:xfrm>
          <a:prstGeom prst="rect">
            <a:avLst/>
          </a:prstGeom>
        </p:spPr>
      </p:pic>
      <p:pic>
        <p:nvPicPr>
          <p:cNvPr id="4" name="Grafik 127539643">
            <a:extLst>
              <a:ext uri="{FF2B5EF4-FFF2-40B4-BE49-F238E27FC236}">
                <a16:creationId xmlns:a16="http://schemas.microsoft.com/office/drawing/2014/main" id="{7D2D3F69-A3AD-E9EF-B0A5-E7E9A10E4A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926" y="3864645"/>
            <a:ext cx="45720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69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A6BFC1-4AB1-9F43-275D-D7FEB4AC45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488" y="691345"/>
            <a:ext cx="6189203" cy="561191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What are Open Air Laboratories (OALs)?</a:t>
            </a:r>
            <a:endParaRPr lang="en-GB" sz="32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81C963-A6ED-B36B-B0D2-923B54B9EF19}"/>
              </a:ext>
            </a:extLst>
          </p:cNvPr>
          <p:cNvSpPr txBox="1"/>
          <p:nvPr/>
        </p:nvSpPr>
        <p:spPr>
          <a:xfrm>
            <a:off x="346386" y="1716396"/>
            <a:ext cx="5749614" cy="39703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GB" dirty="0">
                <a:solidFill>
                  <a:srgbClr val="00B0F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</a:t>
            </a:r>
            <a:r>
              <a:rPr lang="en-GB" sz="18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novel approach grounded in the ‘living lab’ concept for people-centred methodologies, prototyping and testing innovations in rural areas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buClr>
                <a:srgbClr val="00B0F0"/>
              </a:buClr>
            </a:pP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Aimed</a:t>
            </a:r>
            <a:r>
              <a:rPr lang="en-GB" sz="18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at implementing </a:t>
            </a:r>
            <a:r>
              <a:rPr lang="en-GB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8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and monitoring their effectiveness on a smaller scale, with a strong on citizen and stakeholder participation throughout the life cycle of the </a:t>
            </a:r>
            <a:r>
              <a:rPr lang="en-GB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8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GB" sz="1800" dirty="0">
              <a:effectLst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GB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GB" dirty="0">
              <a:solidFill>
                <a:srgbClr val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</a:t>
            </a:r>
            <a:r>
              <a:rPr lang="en-GB" sz="18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et the basis for creation of new knowledge on the implementation of </a:t>
            </a:r>
            <a:r>
              <a:rPr lang="en-GB" sz="1800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8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which should provide valuable insights into </a:t>
            </a:r>
            <a:r>
              <a:rPr lang="en-GB" sz="1800" dirty="0" err="1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800" dirty="0"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replication and upscaling.</a:t>
            </a:r>
            <a:r>
              <a:rPr lang="en-GB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47A70F-8E2E-D039-2EF2-1C0266C42C9D}"/>
              </a:ext>
            </a:extLst>
          </p:cNvPr>
          <p:cNvSpPr txBox="1"/>
          <p:nvPr/>
        </p:nvSpPr>
        <p:spPr>
          <a:xfrm>
            <a:off x="8737842" y="5993591"/>
            <a:ext cx="4408204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i="1">
                <a:latin typeface="Lato"/>
                <a:ea typeface="Lato"/>
                <a:cs typeface="Lato"/>
              </a:rPr>
              <a:t>Source: Gonzalez-</a:t>
            </a:r>
            <a:r>
              <a:rPr lang="en-US" sz="1400" i="1" err="1">
                <a:latin typeface="Lato"/>
                <a:ea typeface="Lato"/>
                <a:cs typeface="Lato"/>
              </a:rPr>
              <a:t>Ollauri</a:t>
            </a:r>
            <a:r>
              <a:rPr lang="en-US" sz="1400" i="1">
                <a:latin typeface="Lato"/>
                <a:ea typeface="Lato"/>
                <a:cs typeface="Lato"/>
              </a:rPr>
              <a:t> et al. (Forthcoming)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45CC79-810A-C225-E163-3740683455C1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/>
                <a:ea typeface="Lato"/>
                <a:cs typeface="Lato"/>
              </a:rPr>
              <a:t>4</a:t>
            </a:r>
            <a:endParaRPr lang="en-GB" sz="11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482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ky, ground, outdoor, dirt&#10;&#10;Description automatically generated">
            <a:extLst>
              <a:ext uri="{FF2B5EF4-FFF2-40B4-BE49-F238E27FC236}">
                <a16:creationId xmlns:a16="http://schemas.microsoft.com/office/drawing/2014/main" id="{C6CADFA6-E675-9620-3D99-26DE0EB118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0165" y="1147576"/>
            <a:ext cx="3836978" cy="2249369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OALs for testing Nature-based Solution performance</a:t>
            </a:r>
            <a:endParaRPr lang="en-GB" sz="32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752506-AB37-F998-2CD8-9B1FFEDF09F0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6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D6F4A77A-A7A7-2C6D-1DD6-843061042ABA}"/>
              </a:ext>
            </a:extLst>
          </p:cNvPr>
          <p:cNvSpPr txBox="1"/>
          <p:nvPr/>
        </p:nvSpPr>
        <p:spPr>
          <a:xfrm>
            <a:off x="393611" y="1578652"/>
            <a:ext cx="5702390" cy="42473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+mn-lt"/>
                <a:cs typeface="+mn-lt"/>
              </a:rPr>
              <a:t>OALs are a platform to test the performance of innovative and co-created </a:t>
            </a:r>
            <a:r>
              <a:rPr lang="en-US" dirty="0" err="1">
                <a:latin typeface="Lato"/>
                <a:ea typeface="+mn-lt"/>
                <a:cs typeface="+mn-lt"/>
              </a:rPr>
              <a:t>NbS</a:t>
            </a:r>
            <a:r>
              <a:rPr lang="en-US" dirty="0">
                <a:latin typeface="Lato"/>
                <a:ea typeface="+mn-lt"/>
                <a:cs typeface="+mn-lt"/>
              </a:rPr>
              <a:t> against natural hazards.</a:t>
            </a: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/>
              <a:ea typeface="+mn-lt"/>
              <a:cs typeface="+mn-lt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+mn-lt"/>
                <a:cs typeface="+mn-lt"/>
              </a:rPr>
              <a:t>OALs contribute to develop the evidence base to boost the adoption, reproduction, and upscaling of </a:t>
            </a:r>
            <a:r>
              <a:rPr lang="en-US" dirty="0" err="1">
                <a:latin typeface="Lato"/>
                <a:ea typeface="+mn-lt"/>
                <a:cs typeface="+mn-lt"/>
              </a:rPr>
              <a:t>NbS</a:t>
            </a:r>
            <a:r>
              <a:rPr lang="en-US" dirty="0">
                <a:latin typeface="Lato"/>
                <a:ea typeface="+mn-lt"/>
                <a:cs typeface="+mn-lt"/>
              </a:rPr>
              <a:t>.</a:t>
            </a: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The OPERANDUM OALs were heterogeneous in terms of their environmental, socio-ecological features, and faced natural hazards.</a:t>
            </a:r>
            <a:endParaRPr lang="en-US" dirty="0">
              <a:latin typeface="Lato"/>
              <a:ea typeface="Lato"/>
              <a:cs typeface="Calibri"/>
            </a:endParaRPr>
          </a:p>
          <a:p>
            <a:pPr>
              <a:buClr>
                <a:srgbClr val="00B0F0"/>
              </a:buClr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However, </a:t>
            </a:r>
            <a:r>
              <a:rPr lang="en-US" b="1" dirty="0">
                <a:solidFill>
                  <a:srgbClr val="00B0F0"/>
                </a:solidFill>
                <a:latin typeface="Lato"/>
                <a:ea typeface="Lato"/>
                <a:cs typeface="Lato"/>
              </a:rPr>
              <a:t>prolonged rainfall </a:t>
            </a:r>
            <a:r>
              <a:rPr lang="en-US" dirty="0">
                <a:latin typeface="Lato"/>
                <a:ea typeface="Lato"/>
                <a:cs typeface="Lato"/>
              </a:rPr>
              <a:t>was the most common driver of hydro-meteorological hazards across OALs. </a:t>
            </a:r>
          </a:p>
        </p:txBody>
      </p:sp>
      <p:pic>
        <p:nvPicPr>
          <p:cNvPr id="9" name="Picture 10" descr="Chart, schematic, radar chart&#10;&#10;Description automatically generated">
            <a:extLst>
              <a:ext uri="{FF2B5EF4-FFF2-40B4-BE49-F238E27FC236}">
                <a16:creationId xmlns:a16="http://schemas.microsoft.com/office/drawing/2014/main" id="{60D69D36-1A80-241E-C787-256E7E17E81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0165" y="3562241"/>
            <a:ext cx="3836978" cy="2437087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FBB7399D-8764-69FF-5078-B87D727354D8}"/>
              </a:ext>
            </a:extLst>
          </p:cNvPr>
          <p:cNvSpPr txBox="1"/>
          <p:nvPr/>
        </p:nvSpPr>
        <p:spPr>
          <a:xfrm>
            <a:off x="9515476" y="6053296"/>
            <a:ext cx="2563522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i="1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Source: Gonzalez-</a:t>
            </a:r>
            <a:r>
              <a:rPr lang="en-US" sz="1000" i="1" dirty="0" err="1">
                <a:solidFill>
                  <a:srgbClr val="000000"/>
                </a:solidFill>
                <a:latin typeface="Lato"/>
                <a:ea typeface="Lato"/>
                <a:cs typeface="Lato"/>
              </a:rPr>
              <a:t>Ollauri</a:t>
            </a:r>
            <a:r>
              <a:rPr lang="en-US" sz="1000" i="1" dirty="0">
                <a:solidFill>
                  <a:srgbClr val="000000"/>
                </a:solidFill>
                <a:latin typeface="Lato"/>
                <a:ea typeface="Lato"/>
                <a:cs typeface="Lato"/>
              </a:rPr>
              <a:t> et al. (Forthcoming)</a:t>
            </a:r>
            <a:endParaRPr lang="en-US" sz="1000" i="1" dirty="0">
              <a:solidFill>
                <a:srgbClr val="000000"/>
              </a:solidFill>
              <a:latin typeface="Lato"/>
              <a:ea typeface="Lato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3043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Co-creation of </a:t>
            </a:r>
            <a:r>
              <a:rPr lang="en-GB" sz="3200" b="1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2240CE-2B92-D65D-CC77-951DCEEE4F07}"/>
              </a:ext>
            </a:extLst>
          </p:cNvPr>
          <p:cNvSpPr txBox="1"/>
          <p:nvPr/>
        </p:nvSpPr>
        <p:spPr>
          <a:xfrm>
            <a:off x="376247" y="1712800"/>
            <a:ext cx="7894838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Co-creation of </a:t>
            </a:r>
            <a:r>
              <a:rPr lang="en-US" dirty="0" err="1">
                <a:latin typeface="Lato"/>
                <a:ea typeface="Lato"/>
                <a:cs typeface="Lato"/>
              </a:rPr>
              <a:t>NbS</a:t>
            </a:r>
            <a:r>
              <a:rPr lang="en-US" dirty="0">
                <a:latin typeface="Lato"/>
                <a:ea typeface="Lato"/>
                <a:cs typeface="Lato"/>
              </a:rPr>
              <a:t> is a participatory process involving multiple stakeholders</a:t>
            </a:r>
          </a:p>
          <a:p>
            <a:pPr marL="742950" lvl="1" indent="-285750">
              <a:buClr>
                <a:srgbClr val="00B0F0"/>
              </a:buClr>
              <a:buFont typeface="Arial"/>
              <a:buChar char="•"/>
            </a:pPr>
            <a:r>
              <a:rPr lang="en-US" sz="1600" i="1" dirty="0">
                <a:latin typeface="Lato"/>
                <a:ea typeface="Lato"/>
                <a:cs typeface="Lato"/>
              </a:rPr>
              <a:t>Goal:  </a:t>
            </a:r>
            <a:r>
              <a:rPr lang="en-US" sz="1600" dirty="0">
                <a:latin typeface="Lato"/>
                <a:ea typeface="Lato"/>
                <a:cs typeface="Lato"/>
              </a:rPr>
              <a:t>the identification, selection, and deployment of </a:t>
            </a:r>
            <a:r>
              <a:rPr lang="en-US" sz="1600" dirty="0" err="1">
                <a:latin typeface="Lato"/>
                <a:ea typeface="Lato"/>
                <a:cs typeface="Lato"/>
              </a:rPr>
              <a:t>NbS</a:t>
            </a:r>
            <a:r>
              <a:rPr lang="en-US" sz="1600" dirty="0">
                <a:latin typeface="Lato"/>
                <a:ea typeface="Lato"/>
                <a:cs typeface="Lato"/>
              </a:rPr>
              <a:t> to address a well-identified problem (e.g., a tangible hydro-meteorological hazard).</a:t>
            </a: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GB" dirty="0" err="1">
                <a:latin typeface="Lato"/>
                <a:ea typeface="+mn-lt"/>
                <a:cs typeface="+mn-lt"/>
              </a:rPr>
              <a:t>NbS</a:t>
            </a:r>
            <a:r>
              <a:rPr lang="en-GB" dirty="0">
                <a:latin typeface="Lato"/>
                <a:ea typeface="+mn-lt"/>
                <a:cs typeface="+mn-lt"/>
              </a:rPr>
              <a:t> co-creation can facilitate the adoption of new </a:t>
            </a:r>
            <a:r>
              <a:rPr lang="en-GB" dirty="0" err="1">
                <a:latin typeface="Lato"/>
                <a:ea typeface="+mn-lt"/>
                <a:cs typeface="+mn-lt"/>
              </a:rPr>
              <a:t>NbS</a:t>
            </a:r>
            <a:r>
              <a:rPr lang="en-GB" dirty="0">
                <a:latin typeface="Lato"/>
                <a:ea typeface="+mn-lt"/>
                <a:cs typeface="+mn-lt"/>
              </a:rPr>
              <a:t> by local </a:t>
            </a:r>
            <a:br>
              <a:rPr lang="en-GB" dirty="0">
                <a:latin typeface="Lato"/>
                <a:ea typeface="+mn-lt"/>
                <a:cs typeface="+mn-lt"/>
              </a:rPr>
            </a:br>
            <a:r>
              <a:rPr lang="en-GB" dirty="0">
                <a:latin typeface="Lato"/>
                <a:ea typeface="+mn-lt"/>
                <a:cs typeface="+mn-lt"/>
              </a:rPr>
              <a:t>authorities and practitioners by ensuring strong synergies between multiple actors.</a:t>
            </a:r>
            <a:endParaRPr lang="en-US" dirty="0">
              <a:latin typeface="Lato"/>
              <a:ea typeface="+mn-lt"/>
              <a:cs typeface="+mn-lt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GB" dirty="0">
              <a:latin typeface="Lato"/>
              <a:ea typeface="+mn-lt"/>
              <a:cs typeface="+mn-lt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endParaRPr lang="en-GB" dirty="0">
              <a:latin typeface="Calibri"/>
              <a:ea typeface="Lato"/>
              <a:cs typeface="Calibri"/>
            </a:endParaRPr>
          </a:p>
          <a:p>
            <a:pPr marL="285750" indent="-285750">
              <a:buClr>
                <a:srgbClr val="00B0F0"/>
              </a:buClr>
              <a:buFont typeface="Arial"/>
              <a:buChar char="•"/>
            </a:pPr>
            <a:r>
              <a:rPr lang="en-US" dirty="0">
                <a:latin typeface="Lato"/>
                <a:ea typeface="Lato"/>
                <a:cs typeface="Lato"/>
              </a:rPr>
              <a:t>Based on OALs experience, co-creation can be considered an iterative process between researchers/experts and communities/end-users, involving a series of (generally) informal discussions.</a:t>
            </a:r>
          </a:p>
          <a:p>
            <a:endParaRPr lang="en-US" dirty="0">
              <a:latin typeface="Lato"/>
              <a:ea typeface="Lato"/>
              <a:cs typeface="Lato"/>
            </a:endParaRPr>
          </a:p>
          <a:p>
            <a:pPr lvl="1"/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latin typeface="Lato"/>
              <a:ea typeface="Lato"/>
              <a:cs typeface="Lato"/>
            </a:endParaRPr>
          </a:p>
          <a:p>
            <a:pPr marL="285750" indent="-285750">
              <a:buFont typeface="Arial"/>
              <a:buChar char="•"/>
            </a:pPr>
            <a:endParaRPr lang="en-GB" dirty="0">
              <a:latin typeface="Calibri"/>
              <a:ea typeface="Lato"/>
              <a:cs typeface="Lato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FC21362-F0EA-211A-9728-57D8670157EC}"/>
              </a:ext>
            </a:extLst>
          </p:cNvPr>
          <p:cNvGrpSpPr/>
          <p:nvPr/>
        </p:nvGrpSpPr>
        <p:grpSpPr>
          <a:xfrm>
            <a:off x="6900047" y="1839383"/>
            <a:ext cx="6704909" cy="3648075"/>
            <a:chOff x="6900047" y="1839383"/>
            <a:chExt cx="6704909" cy="3648075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12A624A8-1D3B-4841-A3ED-7171412B3C8F}"/>
                </a:ext>
              </a:extLst>
            </p:cNvPr>
            <p:cNvSpPr/>
            <p:nvPr/>
          </p:nvSpPr>
          <p:spPr>
            <a:xfrm>
              <a:off x="8845550" y="1839383"/>
              <a:ext cx="2809168" cy="3648075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8" name="TextBox 2">
              <a:extLst>
                <a:ext uri="{FF2B5EF4-FFF2-40B4-BE49-F238E27FC236}">
                  <a16:creationId xmlns:a16="http://schemas.microsoft.com/office/drawing/2014/main" id="{2EAFB4CE-9EEA-DAFA-3ADA-5EB638E6E40E}"/>
                </a:ext>
              </a:extLst>
            </p:cNvPr>
            <p:cNvSpPr txBox="1"/>
            <p:nvPr/>
          </p:nvSpPr>
          <p:spPr>
            <a:xfrm>
              <a:off x="8937255" y="1959755"/>
              <a:ext cx="2661142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buClr>
                  <a:srgbClr val="000000"/>
                </a:buClr>
                <a:defRPr/>
              </a:pPr>
              <a:r>
                <a:rPr lang="en-US" b="1" kern="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"/>
                  <a:ea typeface="Lato"/>
                  <a:cs typeface="Arial"/>
                </a:rPr>
                <a:t>Co-creation process in OPERANDUM</a:t>
              </a:r>
            </a:p>
          </p:txBody>
        </p:sp>
        <p:graphicFrame>
          <p:nvGraphicFramePr>
            <p:cNvPr id="29" name="Diagram 28">
              <a:extLst>
                <a:ext uri="{FF2B5EF4-FFF2-40B4-BE49-F238E27FC236}">
                  <a16:creationId xmlns:a16="http://schemas.microsoft.com/office/drawing/2014/main" id="{D31D241C-AC7E-56D2-BAA5-150A4AC1001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57555060"/>
                </p:ext>
              </p:extLst>
            </p:nvPr>
          </p:nvGraphicFramePr>
          <p:xfrm>
            <a:off x="6900047" y="2836752"/>
            <a:ext cx="6704909" cy="243259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</p:grpSp>
      <p:sp>
        <p:nvSpPr>
          <p:cNvPr id="319" name="TextBox 318">
            <a:extLst>
              <a:ext uri="{FF2B5EF4-FFF2-40B4-BE49-F238E27FC236}">
                <a16:creationId xmlns:a16="http://schemas.microsoft.com/office/drawing/2014/main" id="{F25DFCBC-1F49-F2F0-81AF-867034604418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/>
                <a:ea typeface="Lato"/>
                <a:cs typeface="Lato"/>
              </a:rPr>
              <a:t>7</a:t>
            </a:r>
            <a:endParaRPr lang="en-GB" sz="11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BF764CF-4429-F265-0256-D742DE79F4F5}"/>
              </a:ext>
            </a:extLst>
          </p:cNvPr>
          <p:cNvSpPr/>
          <p:nvPr/>
        </p:nvSpPr>
        <p:spPr>
          <a:xfrm>
            <a:off x="4487092" y="6383055"/>
            <a:ext cx="2554568" cy="402255"/>
          </a:xfrm>
          <a:prstGeom prst="roundRect">
            <a:avLst/>
          </a:prstGeom>
          <a:solidFill>
            <a:srgbClr val="47CF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More information in </a:t>
            </a:r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Unit 3: </a:t>
            </a:r>
          </a:p>
          <a:p>
            <a:pPr algn="ctr"/>
            <a:r>
              <a:rPr lang="en-US" sz="11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Stakeholder engagement &amp; Co-Creation</a:t>
            </a:r>
          </a:p>
        </p:txBody>
      </p:sp>
    </p:spTree>
    <p:extLst>
      <p:ext uri="{BB962C8B-B14F-4D97-AF65-F5344CB8AC3E}">
        <p14:creationId xmlns:p14="http://schemas.microsoft.com/office/powerpoint/2010/main" val="1554254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Example: </a:t>
            </a:r>
            <a:r>
              <a:rPr lang="en-GB" sz="3200" b="1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co-design and co-deployment (OAL UK)</a:t>
            </a:r>
          </a:p>
        </p:txBody>
      </p:sp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0BDD348B-328F-7945-983C-DF8196DCB7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229" y="1043906"/>
            <a:ext cx="4781225" cy="5248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D7E004-10B9-E49B-C31A-2958050E0E85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8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3CCFFE-38AD-781C-B78D-26B774662F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591" y="2419701"/>
            <a:ext cx="3846074" cy="2301663"/>
          </a:xfrm>
          <a:prstGeom prst="rect">
            <a:avLst/>
          </a:prstGeom>
          <a:ln w="57150">
            <a:solidFill>
              <a:srgbClr val="47CFFF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9BB785E-8ABC-2790-A726-6E792C206263}"/>
              </a:ext>
            </a:extLst>
          </p:cNvPr>
          <p:cNvSpPr txBox="1"/>
          <p:nvPr/>
        </p:nvSpPr>
        <p:spPr>
          <a:xfrm>
            <a:off x="1103591" y="4770864"/>
            <a:ext cx="384607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050" i="1" dirty="0">
                <a:latin typeface="Lato"/>
                <a:ea typeface="Lato"/>
                <a:cs typeface="Lato"/>
              </a:rPr>
              <a:t>Consultation with the local community in </a:t>
            </a:r>
            <a:r>
              <a:rPr lang="en-US" sz="1050" i="1" dirty="0" err="1">
                <a:latin typeface="Lato"/>
                <a:ea typeface="Lato"/>
                <a:cs typeface="Lato"/>
              </a:rPr>
              <a:t>Catterline</a:t>
            </a:r>
            <a:r>
              <a:rPr lang="en-US" sz="1050" i="1" dirty="0">
                <a:latin typeface="Lato"/>
                <a:ea typeface="Lato"/>
                <a:cs typeface="Lato"/>
              </a:rPr>
              <a:t>, OAL UK (Photo: Gonzalez-</a:t>
            </a:r>
            <a:r>
              <a:rPr lang="en-US" sz="1050" i="1" dirty="0" err="1">
                <a:latin typeface="Lato"/>
                <a:ea typeface="Lato"/>
                <a:cs typeface="Lato"/>
              </a:rPr>
              <a:t>Ollauri</a:t>
            </a:r>
            <a:r>
              <a:rPr lang="en-US" sz="1050" i="1" dirty="0">
                <a:latin typeface="Lato"/>
                <a:ea typeface="Lato"/>
                <a:cs typeface="Lato"/>
              </a:rPr>
              <a:t>, A.)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1EDE3B1-E423-13C2-B3A1-EB9E11C7F468}"/>
              </a:ext>
            </a:extLst>
          </p:cNvPr>
          <p:cNvSpPr/>
          <p:nvPr/>
        </p:nvSpPr>
        <p:spPr>
          <a:xfrm>
            <a:off x="6143576" y="1028916"/>
            <a:ext cx="4944833" cy="1365672"/>
          </a:xfrm>
          <a:prstGeom prst="roundRect">
            <a:avLst/>
          </a:prstGeom>
          <a:noFill/>
          <a:ln w="381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A1EA9A81-920E-C9D1-D620-C6D2A89281EB}"/>
              </a:ext>
            </a:extLst>
          </p:cNvPr>
          <p:cNvSpPr/>
          <p:nvPr/>
        </p:nvSpPr>
        <p:spPr>
          <a:xfrm>
            <a:off x="6143576" y="2419701"/>
            <a:ext cx="4944833" cy="2252721"/>
          </a:xfrm>
          <a:prstGeom prst="roundRect">
            <a:avLst/>
          </a:prstGeom>
          <a:noFill/>
          <a:ln w="38100">
            <a:solidFill>
              <a:srgbClr val="4DC6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CD2360C1-20A1-4344-4B5C-231C10818441}"/>
              </a:ext>
            </a:extLst>
          </p:cNvPr>
          <p:cNvSpPr/>
          <p:nvPr/>
        </p:nvSpPr>
        <p:spPr>
          <a:xfrm>
            <a:off x="6143576" y="4692305"/>
            <a:ext cx="4944833" cy="1570666"/>
          </a:xfrm>
          <a:prstGeom prst="roundRect">
            <a:avLst/>
          </a:prstGeom>
          <a:noFill/>
          <a:ln w="38100">
            <a:solidFill>
              <a:srgbClr val="70AD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E1B1466-EBF1-6C4B-A7FF-D8B21CFB4FC5}"/>
              </a:ext>
            </a:extLst>
          </p:cNvPr>
          <p:cNvSpPr txBox="1"/>
          <p:nvPr/>
        </p:nvSpPr>
        <p:spPr>
          <a:xfrm rot="5400000">
            <a:off x="10343037" y="1753381"/>
            <a:ext cx="1813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5B9BD5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Problem identification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7A011C6-44F7-2775-C5DC-B1E99E5EE307}"/>
              </a:ext>
            </a:extLst>
          </p:cNvPr>
          <p:cNvSpPr txBox="1"/>
          <p:nvPr/>
        </p:nvSpPr>
        <p:spPr>
          <a:xfrm rot="5400000">
            <a:off x="10345302" y="3756953"/>
            <a:ext cx="1813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rgbClr val="4DC68D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sz="1100" b="1" dirty="0">
                <a:solidFill>
                  <a:srgbClr val="4DC68D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Selection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7ADA1B-6D21-C00C-6749-AF4F662FFA8C}"/>
              </a:ext>
            </a:extLst>
          </p:cNvPr>
          <p:cNvSpPr txBox="1"/>
          <p:nvPr/>
        </p:nvSpPr>
        <p:spPr>
          <a:xfrm rot="5400000">
            <a:off x="10343037" y="5546719"/>
            <a:ext cx="18133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solidFill>
                  <a:srgbClr val="70AD4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US" sz="1100" b="1" dirty="0">
                <a:solidFill>
                  <a:srgbClr val="70AD47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co-deployment</a:t>
            </a:r>
          </a:p>
        </p:txBody>
      </p:sp>
    </p:spTree>
    <p:extLst>
      <p:ext uri="{BB962C8B-B14F-4D97-AF65-F5344CB8AC3E}">
        <p14:creationId xmlns:p14="http://schemas.microsoft.com/office/powerpoint/2010/main" val="2073168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01AD1E-B38C-F843-BD85-A58AE6B76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0135" y="941909"/>
            <a:ext cx="4223212" cy="562859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Problem identification (1/4)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669E1A-9809-8BE1-A09D-43B1602D696C}"/>
              </a:ext>
            </a:extLst>
          </p:cNvPr>
          <p:cNvSpPr txBox="1"/>
          <p:nvPr/>
        </p:nvSpPr>
        <p:spPr>
          <a:xfrm>
            <a:off x="10334321" y="6025394"/>
            <a:ext cx="1919115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  <a:latin typeface="Lato"/>
                <a:ea typeface="Lato"/>
                <a:cs typeface="Lato"/>
              </a:rPr>
              <a:t>Photo: Gonzalez-</a:t>
            </a:r>
            <a:r>
              <a:rPr lang="en-US" sz="1200" i="1" err="1">
                <a:solidFill>
                  <a:srgbClr val="FFFFFF"/>
                </a:solidFill>
                <a:latin typeface="Lato"/>
                <a:ea typeface="Lato"/>
                <a:cs typeface="Lato"/>
              </a:rPr>
              <a:t>Ollauri</a:t>
            </a:r>
            <a:r>
              <a:rPr lang="en-US" sz="1200" i="1">
                <a:solidFill>
                  <a:srgbClr val="FFFFFF"/>
                </a:solidFill>
                <a:latin typeface="Lato"/>
                <a:ea typeface="Lato"/>
                <a:cs typeface="Lato"/>
              </a:rPr>
              <a:t>, A.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FD6A5F-429F-1336-9EF2-B0C650946E3B}"/>
              </a:ext>
            </a:extLst>
          </p:cNvPr>
          <p:cNvSpPr txBox="1"/>
          <p:nvPr/>
        </p:nvSpPr>
        <p:spPr>
          <a:xfrm>
            <a:off x="199264" y="1343676"/>
            <a:ext cx="7491068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buClr>
                <a:srgbClr val="47CFFF"/>
              </a:buClr>
            </a:pPr>
            <a:r>
              <a:rPr lang="en-GB" sz="1600" dirty="0">
                <a:solidFill>
                  <a:srgbClr val="00B0F0"/>
                </a:solidFill>
                <a:latin typeface="Lato"/>
                <a:ea typeface="Calibri" panose="020F0502020204030204" pitchFamily="34" charset="0"/>
                <a:cs typeface="Lato"/>
              </a:rPr>
              <a:t>Hazard identification and hazard location (involving local communities)</a:t>
            </a:r>
            <a:br>
              <a:rPr lang="en-GB" sz="1600" dirty="0">
                <a:solidFill>
                  <a:srgbClr val="00B0F0"/>
                </a:solidFill>
                <a:latin typeface="Lato"/>
                <a:ea typeface="Calibri" panose="020F0502020204030204" pitchFamily="34" charset="0"/>
                <a:cs typeface="Lato"/>
              </a:rPr>
            </a:br>
            <a:endParaRPr lang="en-GB" sz="1600" dirty="0">
              <a:solidFill>
                <a:srgbClr val="00B0F0"/>
              </a:solidFill>
              <a:latin typeface="Lato"/>
              <a:ea typeface="Calibri" panose="020F0502020204030204" pitchFamily="34" charset="0"/>
              <a:cs typeface="Lato"/>
            </a:endParaRPr>
          </a:p>
          <a:p>
            <a:pPr marL="285750" indent="-285750">
              <a:buClr>
                <a:srgbClr val="47CFFF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Lato"/>
                <a:ea typeface="Calibri" panose="020F0502020204030204" pitchFamily="34" charset="0"/>
                <a:cs typeface="Lato"/>
              </a:rPr>
              <a:t>Problem readily</a:t>
            </a:r>
            <a:r>
              <a:rPr lang="en-GB" sz="1600" dirty="0">
                <a:effectLst/>
                <a:latin typeface="Lato"/>
                <a:ea typeface="Calibri" panose="020F0502020204030204" pitchFamily="34" charset="0"/>
                <a:cs typeface="Lato"/>
              </a:rPr>
              <a:t> identifiable, as the scale of the hazards was spatially perceptible.</a:t>
            </a:r>
          </a:p>
          <a:p>
            <a:pPr marL="285750" indent="-285750">
              <a:buClr>
                <a:srgbClr val="47CFFF"/>
              </a:buClr>
              <a:buFont typeface="Arial" panose="020B0604020202020204" pitchFamily="34" charset="0"/>
              <a:buChar char="•"/>
            </a:pPr>
            <a:endParaRPr lang="en-GB" sz="1600" dirty="0">
              <a:latin typeface="Lato"/>
              <a:ea typeface="Calibri" panose="020F0502020204030204" pitchFamily="34" charset="0"/>
              <a:cs typeface="Lato"/>
            </a:endParaRPr>
          </a:p>
          <a:p>
            <a:pPr marL="285750" indent="-285750">
              <a:buClr>
                <a:srgbClr val="47CFFF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Lato"/>
                <a:ea typeface="Calibri" panose="020F0502020204030204" pitchFamily="34" charset="0"/>
                <a:cs typeface="Lato"/>
              </a:rPr>
              <a:t>F</a:t>
            </a:r>
            <a:r>
              <a:rPr lang="en-GB" sz="1600" dirty="0">
                <a:effectLst/>
                <a:latin typeface="Lato"/>
                <a:ea typeface="Calibri" panose="020F0502020204030204" pitchFamily="34" charset="0"/>
                <a:cs typeface="Lato"/>
              </a:rPr>
              <a:t>irst flagged by members of the communities living within or adjacent to the OAL or by “user” groups benefiting from the OAL either for recreational or commercial purposes</a:t>
            </a:r>
            <a:r>
              <a:rPr lang="en-GB" sz="1600" dirty="0">
                <a:latin typeface="Lato"/>
                <a:ea typeface="Calibri" panose="020F0502020204030204" pitchFamily="34" charset="0"/>
                <a:cs typeface="Lato"/>
              </a:rPr>
              <a:t>. </a:t>
            </a:r>
            <a:endParaRPr lang="en-GB" sz="1600" dirty="0">
              <a:effectLst/>
              <a:latin typeface="Lato"/>
              <a:ea typeface="Calibri" panose="020F0502020204030204" pitchFamily="34" charset="0"/>
              <a:cs typeface="Lato"/>
            </a:endParaRPr>
          </a:p>
          <a:p>
            <a:pPr marL="285750" indent="-285750">
              <a:buClr>
                <a:srgbClr val="47CFFF"/>
              </a:buClr>
              <a:buFont typeface="Arial" panose="020B0604020202020204" pitchFamily="34" charset="0"/>
              <a:buChar char="•"/>
            </a:pPr>
            <a:endParaRPr lang="en-GB" sz="1600" dirty="0">
              <a:latin typeface="Lato"/>
              <a:ea typeface="Calibri" panose="020F0502020204030204" pitchFamily="34" charset="0"/>
              <a:cs typeface="Lato"/>
            </a:endParaRPr>
          </a:p>
          <a:p>
            <a:pPr marL="285750" indent="-285750">
              <a:buClr>
                <a:srgbClr val="47CFFF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Lato"/>
                <a:ea typeface="+mn-lt"/>
                <a:cs typeface="+mn-lt"/>
              </a:rPr>
              <a:t>Local authorities, or related agencies, raised awareness about the problem. </a:t>
            </a:r>
            <a:r>
              <a:rPr lang="en-GB" sz="1600" dirty="0">
                <a:latin typeface="Lato"/>
                <a:ea typeface="Calibri" panose="020F0502020204030204" pitchFamily="34" charset="0"/>
                <a:cs typeface="Lato"/>
              </a:rPr>
              <a:t>A</a:t>
            </a:r>
            <a:r>
              <a:rPr lang="en-GB" sz="1600" dirty="0">
                <a:effectLst/>
                <a:latin typeface="Lato"/>
                <a:ea typeface="Calibri" panose="020F0502020204030204" pitchFamily="34" charset="0"/>
                <a:cs typeface="Lato"/>
              </a:rPr>
              <a:t>ppraisal of academic experts and local authorities was common.</a:t>
            </a:r>
            <a:endParaRPr lang="en-GB" sz="1600" dirty="0">
              <a:latin typeface="Lato"/>
              <a:ea typeface="+mn-lt"/>
              <a:cs typeface="Lato"/>
            </a:endParaRPr>
          </a:p>
          <a:p>
            <a:pPr marL="285750" indent="-285750">
              <a:buClr>
                <a:srgbClr val="47CFFF"/>
              </a:buClr>
              <a:buFont typeface="Arial" panose="020B0604020202020204" pitchFamily="34" charset="0"/>
              <a:buChar char="•"/>
            </a:pPr>
            <a:endParaRPr lang="en-GB" sz="1600" dirty="0">
              <a:effectLst/>
              <a:latin typeface="Lato"/>
              <a:ea typeface="Calibri" panose="020F0502020204030204" pitchFamily="34" charset="0"/>
              <a:cs typeface="Calibri"/>
            </a:endParaRPr>
          </a:p>
          <a:p>
            <a:pPr marL="285750" indent="-285750">
              <a:buClr>
                <a:srgbClr val="47CFFF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Lato"/>
                <a:ea typeface="Calibri" panose="020F0502020204030204" pitchFamily="34" charset="0"/>
                <a:cs typeface="Lato"/>
              </a:rPr>
              <a:t>P</a:t>
            </a:r>
            <a:r>
              <a:rPr lang="en-GB" sz="1600" dirty="0">
                <a:effectLst/>
                <a:latin typeface="Lato"/>
                <a:ea typeface="Calibri" panose="020F0502020204030204" pitchFamily="34" charset="0"/>
                <a:cs typeface="Lato"/>
              </a:rPr>
              <a:t>roblem identification sometimes led to the self-organisation of primary stakeholders into action groups or partnerships which helped coordinate actions and seek resources</a:t>
            </a:r>
            <a:r>
              <a:rPr lang="en-GB" sz="1600" dirty="0">
                <a:latin typeface="Lato"/>
                <a:ea typeface="Calibri" panose="020F0502020204030204" pitchFamily="34" charset="0"/>
                <a:cs typeface="Lato"/>
              </a:rPr>
              <a:t>.</a:t>
            </a:r>
          </a:p>
          <a:p>
            <a:pPr marL="285750" indent="-285750">
              <a:buClr>
                <a:srgbClr val="47CFFF"/>
              </a:buClr>
              <a:buFont typeface="Arial" panose="020B0604020202020204" pitchFamily="34" charset="0"/>
              <a:buChar char="•"/>
            </a:pPr>
            <a:endParaRPr lang="en-GB" sz="1600" dirty="0">
              <a:effectLst/>
              <a:latin typeface="Lato"/>
              <a:ea typeface="Calibri" panose="020F0502020204030204" pitchFamily="34" charset="0"/>
              <a:cs typeface="Calibri"/>
            </a:endParaRPr>
          </a:p>
          <a:p>
            <a:pPr marL="285750" indent="-285750">
              <a:buClr>
                <a:srgbClr val="47CFFF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latin typeface="Lato"/>
                <a:ea typeface="+mn-lt"/>
                <a:cs typeface="+mn-lt"/>
              </a:rPr>
              <a:t>Experts were sometimes actively involved in the creation of action groups (e.g., OAL Finland)</a:t>
            </a:r>
            <a:endParaRPr lang="en-GB" sz="1600" dirty="0">
              <a:latin typeface="Lato"/>
              <a:ea typeface="Lato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6912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A8B3D87ABDAA4C9BC49529F3A115E2" ma:contentTypeVersion="21" ma:contentTypeDescription="Create a new document." ma:contentTypeScope="" ma:versionID="a6839722a3cf4f9100bf657395d525dd">
  <xsd:schema xmlns:xsd="http://www.w3.org/2001/XMLSchema" xmlns:xs="http://www.w3.org/2001/XMLSchema" xmlns:p="http://schemas.microsoft.com/office/2006/metadata/properties" xmlns:ns2="86c4cae0-a175-4f14-ab13-eac5934823ac" xmlns:ns3="2044b625-83bc-47a4-b700-31dc389e64e1" targetNamespace="http://schemas.microsoft.com/office/2006/metadata/properties" ma:root="true" ma:fieldsID="871b5e456c35ddf293404bf1d7c22eda" ns2:_="" ns3:_="">
    <xsd:import namespace="86c4cae0-a175-4f14-ab13-eac5934823ac"/>
    <xsd:import namespace="2044b625-83bc-47a4-b700-31dc389e64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Responsibl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PhotoSelectionforfrontcover" minOccurs="0"/>
                <xsd:element ref="ns2:DOI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c4cae0-a175-4f14-ab13-eac5934823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Responsible" ma:index="10" nillable="true" ma:displayName="Responsible" ma:default="..." ma:format="Dropdown" ma:internalName="Responsible">
      <xsd:simpleType>
        <xsd:restriction base="dms:Text">
          <xsd:maxLength value="80"/>
        </xsd:restriction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PhotoSelectionforfrontcover" ma:index="22" nillable="true" ma:displayName="Photo Selection for front cover" ma:default="Option 1" ma:format="Dropdown" ma:internalName="PhotoSelectionforfrontcover">
      <xsd:simpleType>
        <xsd:restriction base="dms:Text">
          <xsd:maxLength value="255"/>
        </xsd:restriction>
      </xsd:simpleType>
    </xsd:element>
    <xsd:element name="DOI" ma:index="23" nillable="true" ma:displayName="DOI" ma:format="Hyperlink" ma:internalName="DOI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77b169b-7464-4c14-89c9-ab876efcba0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44b625-83bc-47a4-b700-31dc389e64e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94516944-4a8b-47d4-8e0a-843066b1e1c7}" ma:internalName="TaxCatchAll" ma:showField="CatchAllData" ma:web="2044b625-83bc-47a4-b700-31dc389e64e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sponsible xmlns="86c4cae0-a175-4f14-ab13-eac5934823ac">...</Responsible>
    <PhotoSelectionforfrontcover xmlns="86c4cae0-a175-4f14-ab13-eac5934823ac">Option 1</PhotoSelectionforfrontcover>
    <DOI xmlns="86c4cae0-a175-4f14-ab13-eac5934823ac">
      <Url xsi:nil="true"/>
      <Description xsi:nil="true"/>
    </DOI>
    <TaxCatchAll xmlns="2044b625-83bc-47a4-b700-31dc389e64e1" xsi:nil="true"/>
    <lcf76f155ced4ddcb4097134ff3c332f xmlns="86c4cae0-a175-4f14-ab13-eac5934823a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2E4253-2E8F-44FD-A912-3F8E1551D17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072055D-7EC3-410D-81F8-77F373E0B6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c4cae0-a175-4f14-ab13-eac5934823ac"/>
    <ds:schemaRef ds:uri="2044b625-83bc-47a4-b700-31dc389e64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E07B82-621B-4920-AE5F-BE9ACAD4BB07}">
  <ds:schemaRefs>
    <ds:schemaRef ds:uri="2044b625-83bc-47a4-b700-31dc389e64e1"/>
    <ds:schemaRef ds:uri="86c4cae0-a175-4f14-ab13-eac5934823ac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1075</TotalTime>
  <Words>6051</Words>
  <Application>Microsoft Macintosh PowerPoint</Application>
  <PresentationFormat>Widescreen</PresentationFormat>
  <Paragraphs>840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Arial,Sans-Serif</vt:lpstr>
      <vt:lpstr>Calibri</vt:lpstr>
      <vt:lpstr>Calibri Light</vt:lpstr>
      <vt:lpstr>lat</vt:lpstr>
      <vt:lpstr>Lato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zahra amirzada</dc:creator>
  <cp:lastModifiedBy>Esmee Kooijman</cp:lastModifiedBy>
  <cp:revision>113</cp:revision>
  <dcterms:created xsi:type="dcterms:W3CDTF">2021-11-30T11:10:05Z</dcterms:created>
  <dcterms:modified xsi:type="dcterms:W3CDTF">2022-11-04T12:20:17Z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0x0101001AA8B3D87ABDAA4C9BC49529F3A115E2</vt:lpwstr>
  </property>
  <property fmtid="{D5CDD505-2E9C-101B-9397-08002B2CF9AE}" pid="3" name="MediaServiceImageTags">
    <vt:lpwstr/>
  </property>
</Properties>
</file>